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1814" r:id="rId3"/>
    <p:sldId id="1789" r:id="rId4"/>
    <p:sldId id="1809" r:id="rId5"/>
    <p:sldId id="1810" r:id="rId6"/>
    <p:sldId id="1812" r:id="rId7"/>
    <p:sldId id="1805" r:id="rId8"/>
    <p:sldId id="1807" r:id="rId9"/>
    <p:sldId id="1823" r:id="rId10"/>
    <p:sldId id="264" r:id="rId11"/>
    <p:sldId id="1813" r:id="rId12"/>
    <p:sldId id="1824" r:id="rId13"/>
    <p:sldId id="1815" r:id="rId14"/>
    <p:sldId id="1817" r:id="rId15"/>
    <p:sldId id="1816" r:id="rId16"/>
    <p:sldId id="1818" r:id="rId17"/>
    <p:sldId id="1819" r:id="rId18"/>
    <p:sldId id="1820" r:id="rId19"/>
    <p:sldId id="1822" r:id="rId20"/>
    <p:sldId id="1826" r:id="rId21"/>
    <p:sldId id="1828" r:id="rId22"/>
    <p:sldId id="1827" r:id="rId23"/>
    <p:sldId id="1825" r:id="rId24"/>
    <p:sldId id="18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002"/>
    <a:srgbClr val="C79602"/>
    <a:srgbClr val="990001"/>
    <a:srgbClr val="128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94525"/>
  </p:normalViewPr>
  <p:slideViewPr>
    <p:cSldViewPr snapToGrid="0" snapToObjects="1">
      <p:cViewPr varScale="1">
        <p:scale>
          <a:sx n="83" d="100"/>
          <a:sy n="83" d="100"/>
        </p:scale>
        <p:origin x="20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A23ED-F1B1-4579-AABD-635D439DFC96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C1D425E-5DCF-4C4B-800F-EE2816E23C6E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42BF2AC-4059-4618-BDD2-3E15C5548BAF}" type="parTrans" cxnId="{6535DD67-6E00-4EC1-982D-94E5DE032781}">
      <dgm:prSet/>
      <dgm:spPr/>
      <dgm:t>
        <a:bodyPr/>
        <a:lstStyle/>
        <a:p>
          <a:endParaRPr lang="en-US"/>
        </a:p>
      </dgm:t>
    </dgm:pt>
    <dgm:pt modelId="{B3B42543-AAD3-4D92-9941-80C954C79CE2}" type="sibTrans" cxnId="{6535DD67-6E00-4EC1-982D-94E5DE032781}">
      <dgm:prSet/>
      <dgm:spPr/>
      <dgm:t>
        <a:bodyPr/>
        <a:lstStyle/>
        <a:p>
          <a:endParaRPr lang="en-US"/>
        </a:p>
      </dgm:t>
    </dgm:pt>
    <dgm:pt modelId="{BB3FBDB2-957E-44BB-8E52-F4F5F4A7B389}">
      <dgm:prSet/>
      <dgm:spPr/>
      <dgm:t>
        <a:bodyPr/>
        <a:lstStyle/>
        <a:p>
          <a:r>
            <a:rPr lang="en-US"/>
            <a:t>Key Takeaways</a:t>
          </a:r>
        </a:p>
      </dgm:t>
    </dgm:pt>
    <dgm:pt modelId="{AE9B4E86-5A99-4D69-A292-2CB02D87D964}" type="parTrans" cxnId="{D3BD0061-E46F-4D31-82BF-B5EB76F5441B}">
      <dgm:prSet/>
      <dgm:spPr/>
      <dgm:t>
        <a:bodyPr/>
        <a:lstStyle/>
        <a:p>
          <a:endParaRPr lang="en-US"/>
        </a:p>
      </dgm:t>
    </dgm:pt>
    <dgm:pt modelId="{677F2D8B-16E4-41F4-B525-9A52535555DA}" type="sibTrans" cxnId="{D3BD0061-E46F-4D31-82BF-B5EB76F5441B}">
      <dgm:prSet/>
      <dgm:spPr/>
      <dgm:t>
        <a:bodyPr/>
        <a:lstStyle/>
        <a:p>
          <a:endParaRPr lang="en-US"/>
        </a:p>
      </dgm:t>
    </dgm:pt>
    <dgm:pt modelId="{D4801EF8-525E-4EE4-8B29-C9488F830862}">
      <dgm:prSet/>
      <dgm:spPr/>
      <dgm:t>
        <a:bodyPr/>
        <a:lstStyle/>
        <a:p>
          <a:r>
            <a:rPr lang="en-US" dirty="0"/>
            <a:t>Forecasting Framework – Key Highlights</a:t>
          </a:r>
        </a:p>
      </dgm:t>
    </dgm:pt>
    <dgm:pt modelId="{EA5C9973-F3A1-4777-A7A0-C0AF4BF041B6}" type="parTrans" cxnId="{461AB0FE-9708-445D-A19C-D3DDD285B349}">
      <dgm:prSet/>
      <dgm:spPr/>
      <dgm:t>
        <a:bodyPr/>
        <a:lstStyle/>
        <a:p>
          <a:endParaRPr lang="en-US"/>
        </a:p>
      </dgm:t>
    </dgm:pt>
    <dgm:pt modelId="{563115A7-24F3-4579-98EC-02B3FA18ABB4}" type="sibTrans" cxnId="{461AB0FE-9708-445D-A19C-D3DDD285B349}">
      <dgm:prSet/>
      <dgm:spPr/>
      <dgm:t>
        <a:bodyPr/>
        <a:lstStyle/>
        <a:p>
          <a:endParaRPr lang="en-US"/>
        </a:p>
      </dgm:t>
    </dgm:pt>
    <dgm:pt modelId="{203A4452-3CB8-41E0-B47F-91F18A6C44FC}">
      <dgm:prSet/>
      <dgm:spPr/>
      <dgm:t>
        <a:bodyPr/>
        <a:lstStyle/>
        <a:p>
          <a:r>
            <a:rPr lang="en-US" dirty="0"/>
            <a:t>EDA Insights</a:t>
          </a:r>
        </a:p>
      </dgm:t>
    </dgm:pt>
    <dgm:pt modelId="{F1BBD463-5AFA-4BE0-B653-CF49C3F94D23}" type="parTrans" cxnId="{9DEEC2EB-5DF3-46BA-8C9A-7CDBAD7C186C}">
      <dgm:prSet/>
      <dgm:spPr/>
      <dgm:t>
        <a:bodyPr/>
        <a:lstStyle/>
        <a:p>
          <a:endParaRPr lang="en-US"/>
        </a:p>
      </dgm:t>
    </dgm:pt>
    <dgm:pt modelId="{18FEA15E-D4EA-435B-A72B-F19A3D93F85E}" type="sibTrans" cxnId="{9DEEC2EB-5DF3-46BA-8C9A-7CDBAD7C186C}">
      <dgm:prSet/>
      <dgm:spPr/>
      <dgm:t>
        <a:bodyPr/>
        <a:lstStyle/>
        <a:p>
          <a:endParaRPr lang="en-US"/>
        </a:p>
      </dgm:t>
    </dgm:pt>
    <dgm:pt modelId="{2A4DFE1B-F426-4E93-8823-528AEF88C429}">
      <dgm:prSet/>
      <dgm:spPr/>
      <dgm:t>
        <a:bodyPr/>
        <a:lstStyle/>
        <a:p>
          <a:r>
            <a:rPr lang="en-US" dirty="0"/>
            <a:t>Model Forecast</a:t>
          </a:r>
        </a:p>
      </dgm:t>
    </dgm:pt>
    <dgm:pt modelId="{0D452C88-11FA-47C5-8E3E-2EB3AD5AE3BC}" type="parTrans" cxnId="{526F2E05-C9A6-4680-9886-0AE0B93FA2D0}">
      <dgm:prSet/>
      <dgm:spPr/>
      <dgm:t>
        <a:bodyPr/>
        <a:lstStyle/>
        <a:p>
          <a:endParaRPr lang="en-US"/>
        </a:p>
      </dgm:t>
    </dgm:pt>
    <dgm:pt modelId="{095E90D6-319B-4EC2-BD73-CDBC127D4B82}" type="sibTrans" cxnId="{526F2E05-C9A6-4680-9886-0AE0B93FA2D0}">
      <dgm:prSet/>
      <dgm:spPr/>
      <dgm:t>
        <a:bodyPr/>
        <a:lstStyle/>
        <a:p>
          <a:endParaRPr lang="en-US"/>
        </a:p>
      </dgm:t>
    </dgm:pt>
    <dgm:pt modelId="{7120E7A4-AC5F-8C4A-A7AF-102FDAADA773}" type="pres">
      <dgm:prSet presAssocID="{938A23ED-F1B1-4579-AABD-635D439DFC96}" presName="vert0" presStyleCnt="0">
        <dgm:presLayoutVars>
          <dgm:dir/>
          <dgm:animOne val="branch"/>
          <dgm:animLvl val="lvl"/>
        </dgm:presLayoutVars>
      </dgm:prSet>
      <dgm:spPr/>
    </dgm:pt>
    <dgm:pt modelId="{7B45C55D-392C-5A4F-AACF-CFC9D24072A7}" type="pres">
      <dgm:prSet presAssocID="{8C1D425E-5DCF-4C4B-800F-EE2816E23C6E}" presName="thickLine" presStyleLbl="alignNode1" presStyleIdx="0" presStyleCnt="5"/>
      <dgm:spPr/>
    </dgm:pt>
    <dgm:pt modelId="{7F5E3E16-5887-B945-9B72-0F72D2E51EB4}" type="pres">
      <dgm:prSet presAssocID="{8C1D425E-5DCF-4C4B-800F-EE2816E23C6E}" presName="horz1" presStyleCnt="0"/>
      <dgm:spPr/>
    </dgm:pt>
    <dgm:pt modelId="{5CE95852-FE1E-744B-87B8-2389F0480B7C}" type="pres">
      <dgm:prSet presAssocID="{8C1D425E-5DCF-4C4B-800F-EE2816E23C6E}" presName="tx1" presStyleLbl="revTx" presStyleIdx="0" presStyleCnt="5"/>
      <dgm:spPr/>
    </dgm:pt>
    <dgm:pt modelId="{3ED2C97B-D68E-DF49-A19D-E1BFB300A565}" type="pres">
      <dgm:prSet presAssocID="{8C1D425E-5DCF-4C4B-800F-EE2816E23C6E}" presName="vert1" presStyleCnt="0"/>
      <dgm:spPr/>
    </dgm:pt>
    <dgm:pt modelId="{F008C9CE-7622-FA41-A0B8-AD50D4C5A7DD}" type="pres">
      <dgm:prSet presAssocID="{BB3FBDB2-957E-44BB-8E52-F4F5F4A7B389}" presName="thickLine" presStyleLbl="alignNode1" presStyleIdx="1" presStyleCnt="5"/>
      <dgm:spPr/>
    </dgm:pt>
    <dgm:pt modelId="{E8627C70-5A80-F149-84D4-3849A8FC619A}" type="pres">
      <dgm:prSet presAssocID="{BB3FBDB2-957E-44BB-8E52-F4F5F4A7B389}" presName="horz1" presStyleCnt="0"/>
      <dgm:spPr/>
    </dgm:pt>
    <dgm:pt modelId="{97519F1B-FF05-AD4E-9135-32355EF30D4B}" type="pres">
      <dgm:prSet presAssocID="{BB3FBDB2-957E-44BB-8E52-F4F5F4A7B389}" presName="tx1" presStyleLbl="revTx" presStyleIdx="1" presStyleCnt="5"/>
      <dgm:spPr/>
    </dgm:pt>
    <dgm:pt modelId="{33A3B641-71E0-3E4B-9D5C-673F08D410CE}" type="pres">
      <dgm:prSet presAssocID="{BB3FBDB2-957E-44BB-8E52-F4F5F4A7B389}" presName="vert1" presStyleCnt="0"/>
      <dgm:spPr/>
    </dgm:pt>
    <dgm:pt modelId="{C6C62F38-65E4-D544-A01B-403B4CD4A240}" type="pres">
      <dgm:prSet presAssocID="{D4801EF8-525E-4EE4-8B29-C9488F830862}" presName="thickLine" presStyleLbl="alignNode1" presStyleIdx="2" presStyleCnt="5"/>
      <dgm:spPr/>
    </dgm:pt>
    <dgm:pt modelId="{9F6CE336-3280-EC40-B24A-9EEBEC879854}" type="pres">
      <dgm:prSet presAssocID="{D4801EF8-525E-4EE4-8B29-C9488F830862}" presName="horz1" presStyleCnt="0"/>
      <dgm:spPr/>
    </dgm:pt>
    <dgm:pt modelId="{62D8825B-85E5-D343-8B88-7850853FFFE4}" type="pres">
      <dgm:prSet presAssocID="{D4801EF8-525E-4EE4-8B29-C9488F830862}" presName="tx1" presStyleLbl="revTx" presStyleIdx="2" presStyleCnt="5"/>
      <dgm:spPr/>
    </dgm:pt>
    <dgm:pt modelId="{A5D59902-80D2-914E-9595-4BE20507C932}" type="pres">
      <dgm:prSet presAssocID="{D4801EF8-525E-4EE4-8B29-C9488F830862}" presName="vert1" presStyleCnt="0"/>
      <dgm:spPr/>
    </dgm:pt>
    <dgm:pt modelId="{F8EC1293-8B4B-1F45-8682-2FFF6BBF26C9}" type="pres">
      <dgm:prSet presAssocID="{203A4452-3CB8-41E0-B47F-91F18A6C44FC}" presName="thickLine" presStyleLbl="alignNode1" presStyleIdx="3" presStyleCnt="5"/>
      <dgm:spPr/>
    </dgm:pt>
    <dgm:pt modelId="{A78D26BA-7A99-494B-92B5-3720BCDE3C84}" type="pres">
      <dgm:prSet presAssocID="{203A4452-3CB8-41E0-B47F-91F18A6C44FC}" presName="horz1" presStyleCnt="0"/>
      <dgm:spPr/>
    </dgm:pt>
    <dgm:pt modelId="{9807F7B1-F7F3-F94D-B243-FC2AD33CADA1}" type="pres">
      <dgm:prSet presAssocID="{203A4452-3CB8-41E0-B47F-91F18A6C44FC}" presName="tx1" presStyleLbl="revTx" presStyleIdx="3" presStyleCnt="5"/>
      <dgm:spPr/>
    </dgm:pt>
    <dgm:pt modelId="{9DCFE3C0-A544-784F-B034-FD5CF37F38AE}" type="pres">
      <dgm:prSet presAssocID="{203A4452-3CB8-41E0-B47F-91F18A6C44FC}" presName="vert1" presStyleCnt="0"/>
      <dgm:spPr/>
    </dgm:pt>
    <dgm:pt modelId="{4D2B1EB1-EE68-5E45-9BF4-B70556A4650F}" type="pres">
      <dgm:prSet presAssocID="{2A4DFE1B-F426-4E93-8823-528AEF88C429}" presName="thickLine" presStyleLbl="alignNode1" presStyleIdx="4" presStyleCnt="5"/>
      <dgm:spPr/>
    </dgm:pt>
    <dgm:pt modelId="{411B756E-3B61-9F47-AD5D-833A99E7D1EB}" type="pres">
      <dgm:prSet presAssocID="{2A4DFE1B-F426-4E93-8823-528AEF88C429}" presName="horz1" presStyleCnt="0"/>
      <dgm:spPr/>
    </dgm:pt>
    <dgm:pt modelId="{40182742-19C8-C141-8114-36C595851594}" type="pres">
      <dgm:prSet presAssocID="{2A4DFE1B-F426-4E93-8823-528AEF88C429}" presName="tx1" presStyleLbl="revTx" presStyleIdx="4" presStyleCnt="5"/>
      <dgm:spPr/>
    </dgm:pt>
    <dgm:pt modelId="{F44AFC5F-DBC7-E349-B270-6FE6A6C06E37}" type="pres">
      <dgm:prSet presAssocID="{2A4DFE1B-F426-4E93-8823-528AEF88C429}" presName="vert1" presStyleCnt="0"/>
      <dgm:spPr/>
    </dgm:pt>
  </dgm:ptLst>
  <dgm:cxnLst>
    <dgm:cxn modelId="{526F2E05-C9A6-4680-9886-0AE0B93FA2D0}" srcId="{938A23ED-F1B1-4579-AABD-635D439DFC96}" destId="{2A4DFE1B-F426-4E93-8823-528AEF88C429}" srcOrd="4" destOrd="0" parTransId="{0D452C88-11FA-47C5-8E3E-2EB3AD5AE3BC}" sibTransId="{095E90D6-319B-4EC2-BD73-CDBC127D4B82}"/>
    <dgm:cxn modelId="{ADC4C019-0E8D-CC42-BA35-84AC1632D8CA}" type="presOf" srcId="{8C1D425E-5DCF-4C4B-800F-EE2816E23C6E}" destId="{5CE95852-FE1E-744B-87B8-2389F0480B7C}" srcOrd="0" destOrd="0" presId="urn:microsoft.com/office/officeart/2008/layout/LinedList"/>
    <dgm:cxn modelId="{D3BD0061-E46F-4D31-82BF-B5EB76F5441B}" srcId="{938A23ED-F1B1-4579-AABD-635D439DFC96}" destId="{BB3FBDB2-957E-44BB-8E52-F4F5F4A7B389}" srcOrd="1" destOrd="0" parTransId="{AE9B4E86-5A99-4D69-A292-2CB02D87D964}" sibTransId="{677F2D8B-16E4-41F4-B525-9A52535555DA}"/>
    <dgm:cxn modelId="{6535DD67-6E00-4EC1-982D-94E5DE032781}" srcId="{938A23ED-F1B1-4579-AABD-635D439DFC96}" destId="{8C1D425E-5DCF-4C4B-800F-EE2816E23C6E}" srcOrd="0" destOrd="0" parTransId="{742BF2AC-4059-4618-BDD2-3E15C5548BAF}" sibTransId="{B3B42543-AAD3-4D92-9941-80C954C79CE2}"/>
    <dgm:cxn modelId="{39D32376-6B23-A542-B2F7-DD8FE4712E3C}" type="presOf" srcId="{D4801EF8-525E-4EE4-8B29-C9488F830862}" destId="{62D8825B-85E5-D343-8B88-7850853FFFE4}" srcOrd="0" destOrd="0" presId="urn:microsoft.com/office/officeart/2008/layout/LinedList"/>
    <dgm:cxn modelId="{830BB49A-87C4-D842-A6D1-7C1F9C6D8AD2}" type="presOf" srcId="{203A4452-3CB8-41E0-B47F-91F18A6C44FC}" destId="{9807F7B1-F7F3-F94D-B243-FC2AD33CADA1}" srcOrd="0" destOrd="0" presId="urn:microsoft.com/office/officeart/2008/layout/LinedList"/>
    <dgm:cxn modelId="{F6E147CF-EF65-E349-99FB-CD6C836854F5}" type="presOf" srcId="{2A4DFE1B-F426-4E93-8823-528AEF88C429}" destId="{40182742-19C8-C141-8114-36C595851594}" srcOrd="0" destOrd="0" presId="urn:microsoft.com/office/officeart/2008/layout/LinedList"/>
    <dgm:cxn modelId="{0A76D4D6-3D82-DF4C-A557-35FEB1D5145E}" type="presOf" srcId="{938A23ED-F1B1-4579-AABD-635D439DFC96}" destId="{7120E7A4-AC5F-8C4A-A7AF-102FDAADA773}" srcOrd="0" destOrd="0" presId="urn:microsoft.com/office/officeart/2008/layout/LinedList"/>
    <dgm:cxn modelId="{9DEEC2EB-5DF3-46BA-8C9A-7CDBAD7C186C}" srcId="{938A23ED-F1B1-4579-AABD-635D439DFC96}" destId="{203A4452-3CB8-41E0-B47F-91F18A6C44FC}" srcOrd="3" destOrd="0" parTransId="{F1BBD463-5AFA-4BE0-B653-CF49C3F94D23}" sibTransId="{18FEA15E-D4EA-435B-A72B-F19A3D93F85E}"/>
    <dgm:cxn modelId="{EDB712ED-2E3F-B64B-9B3A-2679A29DD098}" type="presOf" srcId="{BB3FBDB2-957E-44BB-8E52-F4F5F4A7B389}" destId="{97519F1B-FF05-AD4E-9135-32355EF30D4B}" srcOrd="0" destOrd="0" presId="urn:microsoft.com/office/officeart/2008/layout/LinedList"/>
    <dgm:cxn modelId="{461AB0FE-9708-445D-A19C-D3DDD285B349}" srcId="{938A23ED-F1B1-4579-AABD-635D439DFC96}" destId="{D4801EF8-525E-4EE4-8B29-C9488F830862}" srcOrd="2" destOrd="0" parTransId="{EA5C9973-F3A1-4777-A7A0-C0AF4BF041B6}" sibTransId="{563115A7-24F3-4579-98EC-02B3FA18ABB4}"/>
    <dgm:cxn modelId="{13BC2864-B850-5041-8AF1-425F5F0AE2EF}" type="presParOf" srcId="{7120E7A4-AC5F-8C4A-A7AF-102FDAADA773}" destId="{7B45C55D-392C-5A4F-AACF-CFC9D24072A7}" srcOrd="0" destOrd="0" presId="urn:microsoft.com/office/officeart/2008/layout/LinedList"/>
    <dgm:cxn modelId="{D29EE56C-1D6D-3B43-892C-4CC0247562D2}" type="presParOf" srcId="{7120E7A4-AC5F-8C4A-A7AF-102FDAADA773}" destId="{7F5E3E16-5887-B945-9B72-0F72D2E51EB4}" srcOrd="1" destOrd="0" presId="urn:microsoft.com/office/officeart/2008/layout/LinedList"/>
    <dgm:cxn modelId="{01AEE781-68B0-4D42-9867-C31462AE7FB5}" type="presParOf" srcId="{7F5E3E16-5887-B945-9B72-0F72D2E51EB4}" destId="{5CE95852-FE1E-744B-87B8-2389F0480B7C}" srcOrd="0" destOrd="0" presId="urn:microsoft.com/office/officeart/2008/layout/LinedList"/>
    <dgm:cxn modelId="{D417C6D0-B396-4A4B-AFFC-44479DCADF1D}" type="presParOf" srcId="{7F5E3E16-5887-B945-9B72-0F72D2E51EB4}" destId="{3ED2C97B-D68E-DF49-A19D-E1BFB300A565}" srcOrd="1" destOrd="0" presId="urn:microsoft.com/office/officeart/2008/layout/LinedList"/>
    <dgm:cxn modelId="{99463A4F-8BAD-284A-991D-BFEEC5169798}" type="presParOf" srcId="{7120E7A4-AC5F-8C4A-A7AF-102FDAADA773}" destId="{F008C9CE-7622-FA41-A0B8-AD50D4C5A7DD}" srcOrd="2" destOrd="0" presId="urn:microsoft.com/office/officeart/2008/layout/LinedList"/>
    <dgm:cxn modelId="{FCA91F1B-51D1-FA43-9B30-814937A1DA4C}" type="presParOf" srcId="{7120E7A4-AC5F-8C4A-A7AF-102FDAADA773}" destId="{E8627C70-5A80-F149-84D4-3849A8FC619A}" srcOrd="3" destOrd="0" presId="urn:microsoft.com/office/officeart/2008/layout/LinedList"/>
    <dgm:cxn modelId="{BB1A4615-E2D2-E040-9938-998B913E9287}" type="presParOf" srcId="{E8627C70-5A80-F149-84D4-3849A8FC619A}" destId="{97519F1B-FF05-AD4E-9135-32355EF30D4B}" srcOrd="0" destOrd="0" presId="urn:microsoft.com/office/officeart/2008/layout/LinedList"/>
    <dgm:cxn modelId="{C4D16F07-A74E-244E-AA6B-C30083EC5CB6}" type="presParOf" srcId="{E8627C70-5A80-F149-84D4-3849A8FC619A}" destId="{33A3B641-71E0-3E4B-9D5C-673F08D410CE}" srcOrd="1" destOrd="0" presId="urn:microsoft.com/office/officeart/2008/layout/LinedList"/>
    <dgm:cxn modelId="{BB3A0DBB-756B-B244-A701-EBCF4E9B6BE2}" type="presParOf" srcId="{7120E7A4-AC5F-8C4A-A7AF-102FDAADA773}" destId="{C6C62F38-65E4-D544-A01B-403B4CD4A240}" srcOrd="4" destOrd="0" presId="urn:microsoft.com/office/officeart/2008/layout/LinedList"/>
    <dgm:cxn modelId="{F7930CB4-652C-B14D-94F7-40A5541FA104}" type="presParOf" srcId="{7120E7A4-AC5F-8C4A-A7AF-102FDAADA773}" destId="{9F6CE336-3280-EC40-B24A-9EEBEC879854}" srcOrd="5" destOrd="0" presId="urn:microsoft.com/office/officeart/2008/layout/LinedList"/>
    <dgm:cxn modelId="{8EDFAB8D-3401-994E-A360-BA74AC0D32F7}" type="presParOf" srcId="{9F6CE336-3280-EC40-B24A-9EEBEC879854}" destId="{62D8825B-85E5-D343-8B88-7850853FFFE4}" srcOrd="0" destOrd="0" presId="urn:microsoft.com/office/officeart/2008/layout/LinedList"/>
    <dgm:cxn modelId="{6F24FE27-AEA6-0C46-8462-6F4412A9ABB7}" type="presParOf" srcId="{9F6CE336-3280-EC40-B24A-9EEBEC879854}" destId="{A5D59902-80D2-914E-9595-4BE20507C932}" srcOrd="1" destOrd="0" presId="urn:microsoft.com/office/officeart/2008/layout/LinedList"/>
    <dgm:cxn modelId="{BB0B9BB8-BC5F-F346-A771-652F7DF84C8F}" type="presParOf" srcId="{7120E7A4-AC5F-8C4A-A7AF-102FDAADA773}" destId="{F8EC1293-8B4B-1F45-8682-2FFF6BBF26C9}" srcOrd="6" destOrd="0" presId="urn:microsoft.com/office/officeart/2008/layout/LinedList"/>
    <dgm:cxn modelId="{A74C40C2-AF19-C547-9855-C9BD6793E3BB}" type="presParOf" srcId="{7120E7A4-AC5F-8C4A-A7AF-102FDAADA773}" destId="{A78D26BA-7A99-494B-92B5-3720BCDE3C84}" srcOrd="7" destOrd="0" presId="urn:microsoft.com/office/officeart/2008/layout/LinedList"/>
    <dgm:cxn modelId="{7D66F0C8-469E-5B41-99BE-49CD865EC3D7}" type="presParOf" srcId="{A78D26BA-7A99-494B-92B5-3720BCDE3C84}" destId="{9807F7B1-F7F3-F94D-B243-FC2AD33CADA1}" srcOrd="0" destOrd="0" presId="urn:microsoft.com/office/officeart/2008/layout/LinedList"/>
    <dgm:cxn modelId="{6154E439-33B5-8143-ABAA-0EE1E2CDAE4A}" type="presParOf" srcId="{A78D26BA-7A99-494B-92B5-3720BCDE3C84}" destId="{9DCFE3C0-A544-784F-B034-FD5CF37F38AE}" srcOrd="1" destOrd="0" presId="urn:microsoft.com/office/officeart/2008/layout/LinedList"/>
    <dgm:cxn modelId="{06F227A3-4DE4-844D-AEE4-5E6F5516F644}" type="presParOf" srcId="{7120E7A4-AC5F-8C4A-A7AF-102FDAADA773}" destId="{4D2B1EB1-EE68-5E45-9BF4-B70556A4650F}" srcOrd="8" destOrd="0" presId="urn:microsoft.com/office/officeart/2008/layout/LinedList"/>
    <dgm:cxn modelId="{3FF2A604-36E8-D643-8026-840D14895C07}" type="presParOf" srcId="{7120E7A4-AC5F-8C4A-A7AF-102FDAADA773}" destId="{411B756E-3B61-9F47-AD5D-833A99E7D1EB}" srcOrd="9" destOrd="0" presId="urn:microsoft.com/office/officeart/2008/layout/LinedList"/>
    <dgm:cxn modelId="{7AD07B66-7C39-9F48-BD01-2510FF99146F}" type="presParOf" srcId="{411B756E-3B61-9F47-AD5D-833A99E7D1EB}" destId="{40182742-19C8-C141-8114-36C595851594}" srcOrd="0" destOrd="0" presId="urn:microsoft.com/office/officeart/2008/layout/LinedList"/>
    <dgm:cxn modelId="{43C55826-51EE-6540-9278-7A55AE01DA45}" type="presParOf" srcId="{411B756E-3B61-9F47-AD5D-833A99E7D1EB}" destId="{F44AFC5F-DBC7-E349-B270-6FE6A6C06E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6C251-6B89-5A4F-A286-629954AB92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</dgm:pt>
    <dgm:pt modelId="{086007D3-23C1-2243-826B-84C7B83056E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 Formulation</a:t>
          </a:r>
        </a:p>
      </dgm:t>
    </dgm:pt>
    <dgm:pt modelId="{7C0C3A06-0A07-3B41-99E1-30C77F5DDEDD}" type="parTrans" cxnId="{1A9C6C3B-A4DF-D243-8DC6-3B78F1EE3780}">
      <dgm:prSet/>
      <dgm:spPr/>
      <dgm:t>
        <a:bodyPr/>
        <a:lstStyle/>
        <a:p>
          <a:endParaRPr lang="en-US"/>
        </a:p>
      </dgm:t>
    </dgm:pt>
    <dgm:pt modelId="{6CC59B1E-04C9-404D-BBFD-3D8E7F808E41}" type="sibTrans" cxnId="{1A9C6C3B-A4DF-D243-8DC6-3B78F1EE3780}">
      <dgm:prSet/>
      <dgm:spPr/>
      <dgm:t>
        <a:bodyPr/>
        <a:lstStyle/>
        <a:p>
          <a:endParaRPr lang="en-US"/>
        </a:p>
      </dgm:t>
    </dgm:pt>
    <dgm:pt modelId="{AC6A6C02-5D3E-C742-ABC1-AB20778D66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Metrics Definition</a:t>
          </a:r>
        </a:p>
      </dgm:t>
    </dgm:pt>
    <dgm:pt modelId="{8C1B447C-2C96-C947-A47D-0B48A8ACBB9A}" type="parTrans" cxnId="{708B017A-F23E-7242-BA31-5FE5DBC08AFC}">
      <dgm:prSet/>
      <dgm:spPr/>
      <dgm:t>
        <a:bodyPr/>
        <a:lstStyle/>
        <a:p>
          <a:endParaRPr lang="en-US"/>
        </a:p>
      </dgm:t>
    </dgm:pt>
    <dgm:pt modelId="{9C079FAE-7879-D349-8DB2-E7B7547E3D65}" type="sibTrans" cxnId="{708B017A-F23E-7242-BA31-5FE5DBC08AFC}">
      <dgm:prSet/>
      <dgm:spPr/>
      <dgm:t>
        <a:bodyPr/>
        <a:lstStyle/>
        <a:p>
          <a:endParaRPr lang="en-US"/>
        </a:p>
      </dgm:t>
    </dgm:pt>
    <dgm:pt modelId="{C867EE7B-D10D-9849-A67A-16C91A3AE24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Wrangling and Ingestion</a:t>
          </a:r>
        </a:p>
      </dgm:t>
    </dgm:pt>
    <dgm:pt modelId="{6D4A42DB-C62D-F448-8140-0386EAF909A9}" type="parTrans" cxnId="{15AD32DD-9B9F-8740-BE35-91F818A6602C}">
      <dgm:prSet/>
      <dgm:spPr/>
      <dgm:t>
        <a:bodyPr/>
        <a:lstStyle/>
        <a:p>
          <a:endParaRPr lang="en-US"/>
        </a:p>
      </dgm:t>
    </dgm:pt>
    <dgm:pt modelId="{45BB8B4C-9659-1B4A-82EF-2A611F36344E}" type="sibTrans" cxnId="{15AD32DD-9B9F-8740-BE35-91F818A6602C}">
      <dgm:prSet/>
      <dgm:spPr/>
      <dgm:t>
        <a:bodyPr/>
        <a:lstStyle/>
        <a:p>
          <a:endParaRPr lang="en-US"/>
        </a:p>
      </dgm:t>
    </dgm:pt>
    <dgm:pt modelId="{0E39A265-FE3A-524E-8086-C89BCA1C60F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ML Approach</a:t>
          </a:r>
        </a:p>
      </dgm:t>
    </dgm:pt>
    <dgm:pt modelId="{7DA3D9C5-03E5-EA4F-ABE9-633CA17F9E2D}" type="parTrans" cxnId="{3EB46EBA-50F2-E44B-90DC-BDB36FFB13D6}">
      <dgm:prSet/>
      <dgm:spPr/>
      <dgm:t>
        <a:bodyPr/>
        <a:lstStyle/>
        <a:p>
          <a:endParaRPr lang="en-US"/>
        </a:p>
      </dgm:t>
    </dgm:pt>
    <dgm:pt modelId="{F5CDFA5D-1566-D24A-9198-9D4C4F41811F}" type="sibTrans" cxnId="{3EB46EBA-50F2-E44B-90DC-BDB36FFB13D6}">
      <dgm:prSet/>
      <dgm:spPr/>
      <dgm:t>
        <a:bodyPr/>
        <a:lstStyle/>
        <a:p>
          <a:endParaRPr lang="en-US"/>
        </a:p>
      </dgm:t>
    </dgm:pt>
    <dgm:pt modelId="{46FCF63E-DAD5-0B47-9927-396CE3964E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</a:t>
          </a:r>
        </a:p>
      </dgm:t>
    </dgm:pt>
    <dgm:pt modelId="{E6A18D0E-BD30-3D4A-A3EB-07A7F36B2F03}" type="parTrans" cxnId="{9605C77C-44DF-AE4B-81C2-970E9FDD136B}">
      <dgm:prSet/>
      <dgm:spPr/>
      <dgm:t>
        <a:bodyPr/>
        <a:lstStyle/>
        <a:p>
          <a:endParaRPr lang="en-US"/>
        </a:p>
      </dgm:t>
    </dgm:pt>
    <dgm:pt modelId="{4C13C296-2BEA-8C41-A2A9-ECB55F007134}" type="sibTrans" cxnId="{9605C77C-44DF-AE4B-81C2-970E9FDD136B}">
      <dgm:prSet/>
      <dgm:spPr/>
      <dgm:t>
        <a:bodyPr/>
        <a:lstStyle/>
        <a:p>
          <a:endParaRPr lang="en-US"/>
        </a:p>
      </dgm:t>
    </dgm:pt>
    <dgm:pt modelId="{E74F5D93-154A-8848-B6CE-E4E3F61EF75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Training, Verification and Validation</a:t>
          </a:r>
        </a:p>
      </dgm:t>
    </dgm:pt>
    <dgm:pt modelId="{B35353B6-734B-3A4C-A18C-49EA4C073CF8}" type="parTrans" cxnId="{0EDCE3D8-B820-9349-9B36-BA4D5838F1B8}">
      <dgm:prSet/>
      <dgm:spPr/>
      <dgm:t>
        <a:bodyPr/>
        <a:lstStyle/>
        <a:p>
          <a:endParaRPr lang="en-US"/>
        </a:p>
      </dgm:t>
    </dgm:pt>
    <dgm:pt modelId="{2C3603FE-5D33-604F-A823-43E63BF0B281}" type="sibTrans" cxnId="{0EDCE3D8-B820-9349-9B36-BA4D5838F1B8}">
      <dgm:prSet/>
      <dgm:spPr/>
      <dgm:t>
        <a:bodyPr/>
        <a:lstStyle/>
        <a:p>
          <a:endParaRPr lang="en-US"/>
        </a:p>
      </dgm:t>
    </dgm:pt>
    <dgm:pt modelId="{C2B8D66B-6702-FF41-B43C-5DE6667290E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Model/Solution Deployment</a:t>
          </a:r>
        </a:p>
      </dgm:t>
    </dgm:pt>
    <dgm:pt modelId="{4A131092-DC97-E84E-B075-B09D663D5F3A}" type="parTrans" cxnId="{C0561B56-83B7-1E41-9692-8719B07FA7AE}">
      <dgm:prSet/>
      <dgm:spPr/>
      <dgm:t>
        <a:bodyPr/>
        <a:lstStyle/>
        <a:p>
          <a:endParaRPr lang="en-US"/>
        </a:p>
      </dgm:t>
    </dgm:pt>
    <dgm:pt modelId="{E94BBE29-DCB6-D34A-985E-C5347EAFD064}" type="sibTrans" cxnId="{C0561B56-83B7-1E41-9692-8719B07FA7AE}">
      <dgm:prSet/>
      <dgm:spPr/>
      <dgm:t>
        <a:bodyPr/>
        <a:lstStyle/>
        <a:p>
          <a:endParaRPr lang="en-US"/>
        </a:p>
      </dgm:t>
    </dgm:pt>
    <dgm:pt modelId="{8FC1C153-88D4-704F-826E-843A6BF29A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Decision Space</a:t>
          </a:r>
        </a:p>
      </dgm:t>
    </dgm:pt>
    <dgm:pt modelId="{CA8D1352-9EBF-1549-80C9-88D8D159C4CD}" type="parTrans" cxnId="{D3E153AB-133B-1F4D-9539-FE9066EE4D42}">
      <dgm:prSet/>
      <dgm:spPr/>
      <dgm:t>
        <a:bodyPr/>
        <a:lstStyle/>
        <a:p>
          <a:endParaRPr lang="en-US"/>
        </a:p>
      </dgm:t>
    </dgm:pt>
    <dgm:pt modelId="{0DE5AAC1-CDD9-A240-A988-D3079377ECBD}" type="sibTrans" cxnId="{D3E153AB-133B-1F4D-9539-FE9066EE4D42}">
      <dgm:prSet/>
      <dgm:spPr/>
      <dgm:t>
        <a:bodyPr/>
        <a:lstStyle/>
        <a:p>
          <a:endParaRPr lang="en-US"/>
        </a:p>
      </dgm:t>
    </dgm:pt>
    <dgm:pt modelId="{0B23AB8F-2B19-49B0-8A20-390BECD7BE3D}" type="pres">
      <dgm:prSet presAssocID="{2746C251-6B89-5A4F-A286-629954AB9264}" presName="root" presStyleCnt="0">
        <dgm:presLayoutVars>
          <dgm:dir/>
          <dgm:resizeHandles val="exact"/>
        </dgm:presLayoutVars>
      </dgm:prSet>
      <dgm:spPr/>
    </dgm:pt>
    <dgm:pt modelId="{1533D472-A234-48A5-8DC1-C6E5AD90FC84}" type="pres">
      <dgm:prSet presAssocID="{086007D3-23C1-2243-826B-84C7B83056E1}" presName="compNode" presStyleCnt="0"/>
      <dgm:spPr/>
    </dgm:pt>
    <dgm:pt modelId="{DD2D7A02-0133-45AE-B9CE-B80C7A4A81E0}" type="pres">
      <dgm:prSet presAssocID="{086007D3-23C1-2243-826B-84C7B83056E1}" presName="bgRect" presStyleLbl="bgShp" presStyleIdx="0" presStyleCnt="8" custLinFactNeighborX="38428" custLinFactNeighborY="-11635"/>
      <dgm:spPr/>
    </dgm:pt>
    <dgm:pt modelId="{4CC26887-D326-42E4-9584-C2BD24AE5EBC}" type="pres">
      <dgm:prSet presAssocID="{086007D3-23C1-2243-826B-84C7B83056E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332418F-A32E-4155-81C1-D7CBE85885FD}" type="pres">
      <dgm:prSet presAssocID="{086007D3-23C1-2243-826B-84C7B83056E1}" presName="spaceRect" presStyleCnt="0"/>
      <dgm:spPr/>
    </dgm:pt>
    <dgm:pt modelId="{E0E9E57D-A6E8-41DD-8E8A-F822515E2BEC}" type="pres">
      <dgm:prSet presAssocID="{086007D3-23C1-2243-826B-84C7B83056E1}" presName="parTx" presStyleLbl="revTx" presStyleIdx="0" presStyleCnt="8" custLinFactNeighborX="4540" custLinFactNeighborY="7336">
        <dgm:presLayoutVars>
          <dgm:chMax val="0"/>
          <dgm:chPref val="0"/>
        </dgm:presLayoutVars>
      </dgm:prSet>
      <dgm:spPr/>
    </dgm:pt>
    <dgm:pt modelId="{9BE0CD1C-82EB-4E49-855E-7EEC0590B877}" type="pres">
      <dgm:prSet presAssocID="{6CC59B1E-04C9-404D-BBFD-3D8E7F808E41}" presName="sibTrans" presStyleCnt="0"/>
      <dgm:spPr/>
    </dgm:pt>
    <dgm:pt modelId="{485EE937-C101-40FB-A802-5DE9BE9960FF}" type="pres">
      <dgm:prSet presAssocID="{AC6A6C02-5D3E-C742-ABC1-AB20778D6661}" presName="compNode" presStyleCnt="0"/>
      <dgm:spPr/>
    </dgm:pt>
    <dgm:pt modelId="{54165B1A-0E60-4D4D-82E6-1CCD71074CC8}" type="pres">
      <dgm:prSet presAssocID="{AC6A6C02-5D3E-C742-ABC1-AB20778D6661}" presName="bgRect" presStyleLbl="bgShp" presStyleIdx="1" presStyleCnt="8"/>
      <dgm:spPr/>
    </dgm:pt>
    <dgm:pt modelId="{2390B100-5706-4F52-A869-7C0897B5B313}" type="pres">
      <dgm:prSet presAssocID="{AC6A6C02-5D3E-C742-ABC1-AB20778D666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D9185B6-6FC2-4021-B3EF-EADEDE8461F1}" type="pres">
      <dgm:prSet presAssocID="{AC6A6C02-5D3E-C742-ABC1-AB20778D6661}" presName="spaceRect" presStyleCnt="0"/>
      <dgm:spPr/>
    </dgm:pt>
    <dgm:pt modelId="{F115AD6D-A6B2-48E0-ACFB-088D338B90A4}" type="pres">
      <dgm:prSet presAssocID="{AC6A6C02-5D3E-C742-ABC1-AB20778D6661}" presName="parTx" presStyleLbl="revTx" presStyleIdx="1" presStyleCnt="8">
        <dgm:presLayoutVars>
          <dgm:chMax val="0"/>
          <dgm:chPref val="0"/>
        </dgm:presLayoutVars>
      </dgm:prSet>
      <dgm:spPr/>
    </dgm:pt>
    <dgm:pt modelId="{06140E3F-2B52-48BC-B3AA-AE4688D6EF75}" type="pres">
      <dgm:prSet presAssocID="{9C079FAE-7879-D349-8DB2-E7B7547E3D65}" presName="sibTrans" presStyleCnt="0"/>
      <dgm:spPr/>
    </dgm:pt>
    <dgm:pt modelId="{B9BF014C-890C-4299-8710-5511C994A657}" type="pres">
      <dgm:prSet presAssocID="{0E39A265-FE3A-524E-8086-C89BCA1C60F3}" presName="compNode" presStyleCnt="0"/>
      <dgm:spPr/>
    </dgm:pt>
    <dgm:pt modelId="{59F8B45B-47CB-4F62-92D3-C3272351EBE7}" type="pres">
      <dgm:prSet presAssocID="{0E39A265-FE3A-524E-8086-C89BCA1C60F3}" presName="bgRect" presStyleLbl="bgShp" presStyleIdx="2" presStyleCnt="8"/>
      <dgm:spPr/>
    </dgm:pt>
    <dgm:pt modelId="{507625E6-401A-4A2C-B099-18E406E6AA63}" type="pres">
      <dgm:prSet presAssocID="{0E39A265-FE3A-524E-8086-C89BCA1C60F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0FE5A43C-1F32-49E4-B159-8C8FFF3B6144}" type="pres">
      <dgm:prSet presAssocID="{0E39A265-FE3A-524E-8086-C89BCA1C60F3}" presName="spaceRect" presStyleCnt="0"/>
      <dgm:spPr/>
    </dgm:pt>
    <dgm:pt modelId="{390CF97F-6977-4C7E-9B69-A87EA0089839}" type="pres">
      <dgm:prSet presAssocID="{0E39A265-FE3A-524E-8086-C89BCA1C60F3}" presName="parTx" presStyleLbl="revTx" presStyleIdx="2" presStyleCnt="8">
        <dgm:presLayoutVars>
          <dgm:chMax val="0"/>
          <dgm:chPref val="0"/>
        </dgm:presLayoutVars>
      </dgm:prSet>
      <dgm:spPr/>
    </dgm:pt>
    <dgm:pt modelId="{6C88E623-06AA-4CF6-8BB8-3676AE529A60}" type="pres">
      <dgm:prSet presAssocID="{F5CDFA5D-1566-D24A-9198-9D4C4F41811F}" presName="sibTrans" presStyleCnt="0"/>
      <dgm:spPr/>
    </dgm:pt>
    <dgm:pt modelId="{B5DD42BC-65E7-4738-BD55-67CB59BED355}" type="pres">
      <dgm:prSet presAssocID="{C867EE7B-D10D-9849-A67A-16C91A3AE24B}" presName="compNode" presStyleCnt="0"/>
      <dgm:spPr/>
    </dgm:pt>
    <dgm:pt modelId="{3ECAD286-E92F-42CC-A73C-C5114384EEA5}" type="pres">
      <dgm:prSet presAssocID="{C867EE7B-D10D-9849-A67A-16C91A3AE24B}" presName="bgRect" presStyleLbl="bgShp" presStyleIdx="3" presStyleCnt="8"/>
      <dgm:spPr/>
    </dgm:pt>
    <dgm:pt modelId="{6F7C9B07-243E-41DD-9B72-258BA0B72A98}" type="pres">
      <dgm:prSet presAssocID="{C867EE7B-D10D-9849-A67A-16C91A3AE24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72EECD-A5E0-42AC-98A9-D0F4C2ED8F7C}" type="pres">
      <dgm:prSet presAssocID="{C867EE7B-D10D-9849-A67A-16C91A3AE24B}" presName="spaceRect" presStyleCnt="0"/>
      <dgm:spPr/>
    </dgm:pt>
    <dgm:pt modelId="{914C7072-2ADD-411D-92BB-51F8369D5F0E}" type="pres">
      <dgm:prSet presAssocID="{C867EE7B-D10D-9849-A67A-16C91A3AE24B}" presName="parTx" presStyleLbl="revTx" presStyleIdx="3" presStyleCnt="8">
        <dgm:presLayoutVars>
          <dgm:chMax val="0"/>
          <dgm:chPref val="0"/>
        </dgm:presLayoutVars>
      </dgm:prSet>
      <dgm:spPr/>
    </dgm:pt>
    <dgm:pt modelId="{0E77E304-F59D-4D49-B22F-229E1B82B183}" type="pres">
      <dgm:prSet presAssocID="{45BB8B4C-9659-1B4A-82EF-2A611F36344E}" presName="sibTrans" presStyleCnt="0"/>
      <dgm:spPr/>
    </dgm:pt>
    <dgm:pt modelId="{1363B0A1-810A-42EE-9EAE-327E14BFC795}" type="pres">
      <dgm:prSet presAssocID="{46FCF63E-DAD5-0B47-9927-396CE3964E82}" presName="compNode" presStyleCnt="0"/>
      <dgm:spPr/>
    </dgm:pt>
    <dgm:pt modelId="{F9FA8370-2680-4828-8273-2264659B7C03}" type="pres">
      <dgm:prSet presAssocID="{46FCF63E-DAD5-0B47-9927-396CE3964E82}" presName="bgRect" presStyleLbl="bgShp" presStyleIdx="4" presStyleCnt="8"/>
      <dgm:spPr/>
    </dgm:pt>
    <dgm:pt modelId="{D816433C-F2B7-4F1B-80FA-CE3E646CB963}" type="pres">
      <dgm:prSet presAssocID="{46FCF63E-DAD5-0B47-9927-396CE3964E8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17418AF-6BEB-408B-AA1C-4B2D9E451122}" type="pres">
      <dgm:prSet presAssocID="{46FCF63E-DAD5-0B47-9927-396CE3964E82}" presName="spaceRect" presStyleCnt="0"/>
      <dgm:spPr/>
    </dgm:pt>
    <dgm:pt modelId="{69633E79-47B6-4A67-AAC8-CB95662517B0}" type="pres">
      <dgm:prSet presAssocID="{46FCF63E-DAD5-0B47-9927-396CE3964E82}" presName="parTx" presStyleLbl="revTx" presStyleIdx="4" presStyleCnt="8">
        <dgm:presLayoutVars>
          <dgm:chMax val="0"/>
          <dgm:chPref val="0"/>
        </dgm:presLayoutVars>
      </dgm:prSet>
      <dgm:spPr/>
    </dgm:pt>
    <dgm:pt modelId="{BDED23DD-C2A7-4865-B84B-F27C0A8EAAC3}" type="pres">
      <dgm:prSet presAssocID="{4C13C296-2BEA-8C41-A2A9-ECB55F007134}" presName="sibTrans" presStyleCnt="0"/>
      <dgm:spPr/>
    </dgm:pt>
    <dgm:pt modelId="{F3E96271-8B56-4944-BA81-FFD247DEDA05}" type="pres">
      <dgm:prSet presAssocID="{E74F5D93-154A-8848-B6CE-E4E3F61EF752}" presName="compNode" presStyleCnt="0"/>
      <dgm:spPr/>
    </dgm:pt>
    <dgm:pt modelId="{340326BA-44F0-4952-9A7B-9511651D8A63}" type="pres">
      <dgm:prSet presAssocID="{E74F5D93-154A-8848-B6CE-E4E3F61EF752}" presName="bgRect" presStyleLbl="bgShp" presStyleIdx="5" presStyleCnt="8"/>
      <dgm:spPr/>
    </dgm:pt>
    <dgm:pt modelId="{66DF91C1-A330-4242-88CF-D0E7531AAABE}" type="pres">
      <dgm:prSet presAssocID="{E74F5D93-154A-8848-B6CE-E4E3F61EF75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184BFA2-C948-49CC-B967-6F41CC729FE6}" type="pres">
      <dgm:prSet presAssocID="{E74F5D93-154A-8848-B6CE-E4E3F61EF752}" presName="spaceRect" presStyleCnt="0"/>
      <dgm:spPr/>
    </dgm:pt>
    <dgm:pt modelId="{AAF43DD2-4887-4BD8-B7CA-7C42CBC3D06C}" type="pres">
      <dgm:prSet presAssocID="{E74F5D93-154A-8848-B6CE-E4E3F61EF752}" presName="parTx" presStyleLbl="revTx" presStyleIdx="5" presStyleCnt="8">
        <dgm:presLayoutVars>
          <dgm:chMax val="0"/>
          <dgm:chPref val="0"/>
        </dgm:presLayoutVars>
      </dgm:prSet>
      <dgm:spPr/>
    </dgm:pt>
    <dgm:pt modelId="{EC6F53EE-4779-40B4-9323-98866089A488}" type="pres">
      <dgm:prSet presAssocID="{2C3603FE-5D33-604F-A823-43E63BF0B281}" presName="sibTrans" presStyleCnt="0"/>
      <dgm:spPr/>
    </dgm:pt>
    <dgm:pt modelId="{02D034D1-36D9-44A5-AE67-33F59A4953A8}" type="pres">
      <dgm:prSet presAssocID="{C2B8D66B-6702-FF41-B43C-5DE6667290E4}" presName="compNode" presStyleCnt="0"/>
      <dgm:spPr/>
    </dgm:pt>
    <dgm:pt modelId="{9330A4B3-6871-4C13-B847-B9E276DC1CD7}" type="pres">
      <dgm:prSet presAssocID="{C2B8D66B-6702-FF41-B43C-5DE6667290E4}" presName="bgRect" presStyleLbl="bgShp" presStyleIdx="6" presStyleCnt="8"/>
      <dgm:spPr/>
    </dgm:pt>
    <dgm:pt modelId="{F8E65D2F-D7C5-4B84-B535-2690D50D3644}" type="pres">
      <dgm:prSet presAssocID="{C2B8D66B-6702-FF41-B43C-5DE6667290E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847B334-D5EC-47C3-B5DC-D898120C41EC}" type="pres">
      <dgm:prSet presAssocID="{C2B8D66B-6702-FF41-B43C-5DE6667290E4}" presName="spaceRect" presStyleCnt="0"/>
      <dgm:spPr/>
    </dgm:pt>
    <dgm:pt modelId="{7BFB3E16-7058-4180-94DA-CA6752805EAC}" type="pres">
      <dgm:prSet presAssocID="{C2B8D66B-6702-FF41-B43C-5DE6667290E4}" presName="parTx" presStyleLbl="revTx" presStyleIdx="6" presStyleCnt="8">
        <dgm:presLayoutVars>
          <dgm:chMax val="0"/>
          <dgm:chPref val="0"/>
        </dgm:presLayoutVars>
      </dgm:prSet>
      <dgm:spPr/>
    </dgm:pt>
    <dgm:pt modelId="{BA604BB7-CC10-8A49-B7F7-B8224950F2A4}" type="pres">
      <dgm:prSet presAssocID="{E94BBE29-DCB6-D34A-985E-C5347EAFD064}" presName="sibTrans" presStyleCnt="0"/>
      <dgm:spPr/>
    </dgm:pt>
    <dgm:pt modelId="{11E16527-92BE-F94A-B5CF-333A11982C97}" type="pres">
      <dgm:prSet presAssocID="{8FC1C153-88D4-704F-826E-843A6BF29A90}" presName="compNode" presStyleCnt="0"/>
      <dgm:spPr/>
    </dgm:pt>
    <dgm:pt modelId="{07F1CDEE-588C-804D-BC43-7759F1DE55F2}" type="pres">
      <dgm:prSet presAssocID="{8FC1C153-88D4-704F-826E-843A6BF29A90}" presName="bgRect" presStyleLbl="bgShp" presStyleIdx="7" presStyleCnt="8"/>
      <dgm:spPr/>
    </dgm:pt>
    <dgm:pt modelId="{62A8C1EA-8D4A-EA40-A9C0-3B334EFCC1D0}" type="pres">
      <dgm:prSet presAssocID="{8FC1C153-88D4-704F-826E-843A6BF29A90}" presName="iconRect" presStyleLbl="node1" presStyleIdx="7" presStyleCnt="8"/>
      <dgm:spPr/>
    </dgm:pt>
    <dgm:pt modelId="{C84F8323-C99D-9943-AF48-7E84CA4B07DA}" type="pres">
      <dgm:prSet presAssocID="{8FC1C153-88D4-704F-826E-843A6BF29A90}" presName="spaceRect" presStyleCnt="0"/>
      <dgm:spPr/>
    </dgm:pt>
    <dgm:pt modelId="{C1940791-90FB-BF47-A428-56488BA63F05}" type="pres">
      <dgm:prSet presAssocID="{8FC1C153-88D4-704F-826E-843A6BF29A90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DA9D515-6506-0641-AF75-0C18593F3DA9}" type="presOf" srcId="{0E39A265-FE3A-524E-8086-C89BCA1C60F3}" destId="{390CF97F-6977-4C7E-9B69-A87EA0089839}" srcOrd="0" destOrd="0" presId="urn:microsoft.com/office/officeart/2018/2/layout/IconVerticalSolidList"/>
    <dgm:cxn modelId="{91B29C16-09B7-C749-9A20-A94666EF0C44}" type="presOf" srcId="{AC6A6C02-5D3E-C742-ABC1-AB20778D6661}" destId="{F115AD6D-A6B2-48E0-ACFB-088D338B90A4}" srcOrd="0" destOrd="0" presId="urn:microsoft.com/office/officeart/2018/2/layout/IconVerticalSolidList"/>
    <dgm:cxn modelId="{1A9C6C3B-A4DF-D243-8DC6-3B78F1EE3780}" srcId="{2746C251-6B89-5A4F-A286-629954AB9264}" destId="{086007D3-23C1-2243-826B-84C7B83056E1}" srcOrd="0" destOrd="0" parTransId="{7C0C3A06-0A07-3B41-99E1-30C77F5DDEDD}" sibTransId="{6CC59B1E-04C9-404D-BBFD-3D8E7F808E41}"/>
    <dgm:cxn modelId="{A4D73E4E-31B0-3446-BDB5-4BD04D413E9F}" type="presOf" srcId="{C867EE7B-D10D-9849-A67A-16C91A3AE24B}" destId="{914C7072-2ADD-411D-92BB-51F8369D5F0E}" srcOrd="0" destOrd="0" presId="urn:microsoft.com/office/officeart/2018/2/layout/IconVerticalSolidList"/>
    <dgm:cxn modelId="{C0561B56-83B7-1E41-9692-8719B07FA7AE}" srcId="{2746C251-6B89-5A4F-A286-629954AB9264}" destId="{C2B8D66B-6702-FF41-B43C-5DE6667290E4}" srcOrd="6" destOrd="0" parTransId="{4A131092-DC97-E84E-B075-B09D663D5F3A}" sibTransId="{E94BBE29-DCB6-D34A-985E-C5347EAFD064}"/>
    <dgm:cxn modelId="{91448D6B-EEFB-294A-BBF9-D8398EEE4C77}" type="presOf" srcId="{086007D3-23C1-2243-826B-84C7B83056E1}" destId="{E0E9E57D-A6E8-41DD-8E8A-F822515E2BEC}" srcOrd="0" destOrd="0" presId="urn:microsoft.com/office/officeart/2018/2/layout/IconVerticalSolidList"/>
    <dgm:cxn modelId="{708B017A-F23E-7242-BA31-5FE5DBC08AFC}" srcId="{2746C251-6B89-5A4F-A286-629954AB9264}" destId="{AC6A6C02-5D3E-C742-ABC1-AB20778D6661}" srcOrd="1" destOrd="0" parTransId="{8C1B447C-2C96-C947-A47D-0B48A8ACBB9A}" sibTransId="{9C079FAE-7879-D349-8DB2-E7B7547E3D65}"/>
    <dgm:cxn modelId="{9605C77C-44DF-AE4B-81C2-970E9FDD136B}" srcId="{2746C251-6B89-5A4F-A286-629954AB9264}" destId="{46FCF63E-DAD5-0B47-9927-396CE3964E82}" srcOrd="4" destOrd="0" parTransId="{E6A18D0E-BD30-3D4A-A3EB-07A7F36B2F03}" sibTransId="{4C13C296-2BEA-8C41-A2A9-ECB55F007134}"/>
    <dgm:cxn modelId="{35848898-1A2A-8242-AEF5-144741086EBE}" type="presOf" srcId="{46FCF63E-DAD5-0B47-9927-396CE3964E82}" destId="{69633E79-47B6-4A67-AAC8-CB95662517B0}" srcOrd="0" destOrd="0" presId="urn:microsoft.com/office/officeart/2018/2/layout/IconVerticalSolidList"/>
    <dgm:cxn modelId="{D3E153AB-133B-1F4D-9539-FE9066EE4D42}" srcId="{2746C251-6B89-5A4F-A286-629954AB9264}" destId="{8FC1C153-88D4-704F-826E-843A6BF29A90}" srcOrd="7" destOrd="0" parTransId="{CA8D1352-9EBF-1549-80C9-88D8D159C4CD}" sibTransId="{0DE5AAC1-CDD9-A240-A988-D3079377ECBD}"/>
    <dgm:cxn modelId="{1D1F5EB3-FE3F-924A-9DCF-B86AB4C23D78}" type="presOf" srcId="{C2B8D66B-6702-FF41-B43C-5DE6667290E4}" destId="{7BFB3E16-7058-4180-94DA-CA6752805EAC}" srcOrd="0" destOrd="0" presId="urn:microsoft.com/office/officeart/2018/2/layout/IconVerticalSolidList"/>
    <dgm:cxn modelId="{8E1F54B9-72A0-914A-A51F-138B7B844C1D}" type="presOf" srcId="{8FC1C153-88D4-704F-826E-843A6BF29A90}" destId="{C1940791-90FB-BF47-A428-56488BA63F05}" srcOrd="0" destOrd="0" presId="urn:microsoft.com/office/officeart/2018/2/layout/IconVerticalSolidList"/>
    <dgm:cxn modelId="{3EB46EBA-50F2-E44B-90DC-BDB36FFB13D6}" srcId="{2746C251-6B89-5A4F-A286-629954AB9264}" destId="{0E39A265-FE3A-524E-8086-C89BCA1C60F3}" srcOrd="2" destOrd="0" parTransId="{7DA3D9C5-03E5-EA4F-ABE9-633CA17F9E2D}" sibTransId="{F5CDFA5D-1566-D24A-9198-9D4C4F41811F}"/>
    <dgm:cxn modelId="{0EDCE3D8-B820-9349-9B36-BA4D5838F1B8}" srcId="{2746C251-6B89-5A4F-A286-629954AB9264}" destId="{E74F5D93-154A-8848-B6CE-E4E3F61EF752}" srcOrd="5" destOrd="0" parTransId="{B35353B6-734B-3A4C-A18C-49EA4C073CF8}" sibTransId="{2C3603FE-5D33-604F-A823-43E63BF0B281}"/>
    <dgm:cxn modelId="{15AD32DD-9B9F-8740-BE35-91F818A6602C}" srcId="{2746C251-6B89-5A4F-A286-629954AB9264}" destId="{C867EE7B-D10D-9849-A67A-16C91A3AE24B}" srcOrd="3" destOrd="0" parTransId="{6D4A42DB-C62D-F448-8140-0386EAF909A9}" sibTransId="{45BB8B4C-9659-1B4A-82EF-2A611F36344E}"/>
    <dgm:cxn modelId="{E359A9F2-62C3-594B-9B33-00720D14AB19}" type="presOf" srcId="{2746C251-6B89-5A4F-A286-629954AB9264}" destId="{0B23AB8F-2B19-49B0-8A20-390BECD7BE3D}" srcOrd="0" destOrd="0" presId="urn:microsoft.com/office/officeart/2018/2/layout/IconVerticalSolidList"/>
    <dgm:cxn modelId="{794BF5F4-63AF-384E-BAD3-192A5F9BEFAC}" type="presOf" srcId="{E74F5D93-154A-8848-B6CE-E4E3F61EF752}" destId="{AAF43DD2-4887-4BD8-B7CA-7C42CBC3D06C}" srcOrd="0" destOrd="0" presId="urn:microsoft.com/office/officeart/2018/2/layout/IconVerticalSolidList"/>
    <dgm:cxn modelId="{28F7F165-3391-D243-BF0D-4B1DF705C08E}" type="presParOf" srcId="{0B23AB8F-2B19-49B0-8A20-390BECD7BE3D}" destId="{1533D472-A234-48A5-8DC1-C6E5AD90FC84}" srcOrd="0" destOrd="0" presId="urn:microsoft.com/office/officeart/2018/2/layout/IconVerticalSolidList"/>
    <dgm:cxn modelId="{CED3212F-3768-C940-AF74-7DA2730A6BB2}" type="presParOf" srcId="{1533D472-A234-48A5-8DC1-C6E5AD90FC84}" destId="{DD2D7A02-0133-45AE-B9CE-B80C7A4A81E0}" srcOrd="0" destOrd="0" presId="urn:microsoft.com/office/officeart/2018/2/layout/IconVerticalSolidList"/>
    <dgm:cxn modelId="{BCB4EBFE-146A-BB41-9B1B-67FF25953154}" type="presParOf" srcId="{1533D472-A234-48A5-8DC1-C6E5AD90FC84}" destId="{4CC26887-D326-42E4-9584-C2BD24AE5EBC}" srcOrd="1" destOrd="0" presId="urn:microsoft.com/office/officeart/2018/2/layout/IconVerticalSolidList"/>
    <dgm:cxn modelId="{A5EA49FE-8BE0-5A49-8C7A-9C17B0E0B14B}" type="presParOf" srcId="{1533D472-A234-48A5-8DC1-C6E5AD90FC84}" destId="{3332418F-A32E-4155-81C1-D7CBE85885FD}" srcOrd="2" destOrd="0" presId="urn:microsoft.com/office/officeart/2018/2/layout/IconVerticalSolidList"/>
    <dgm:cxn modelId="{13879835-590C-0649-80E3-7F84FDB3B51D}" type="presParOf" srcId="{1533D472-A234-48A5-8DC1-C6E5AD90FC84}" destId="{E0E9E57D-A6E8-41DD-8E8A-F822515E2BEC}" srcOrd="3" destOrd="0" presId="urn:microsoft.com/office/officeart/2018/2/layout/IconVerticalSolidList"/>
    <dgm:cxn modelId="{1ADA0C19-EC78-C141-9D28-111BB64333A1}" type="presParOf" srcId="{0B23AB8F-2B19-49B0-8A20-390BECD7BE3D}" destId="{9BE0CD1C-82EB-4E49-855E-7EEC0590B877}" srcOrd="1" destOrd="0" presId="urn:microsoft.com/office/officeart/2018/2/layout/IconVerticalSolidList"/>
    <dgm:cxn modelId="{D3B44217-AE42-BF4C-A0B8-6C2389DE1751}" type="presParOf" srcId="{0B23AB8F-2B19-49B0-8A20-390BECD7BE3D}" destId="{485EE937-C101-40FB-A802-5DE9BE9960FF}" srcOrd="2" destOrd="0" presId="urn:microsoft.com/office/officeart/2018/2/layout/IconVerticalSolidList"/>
    <dgm:cxn modelId="{85079F3D-84BD-8F42-9A6D-3B36675478F0}" type="presParOf" srcId="{485EE937-C101-40FB-A802-5DE9BE9960FF}" destId="{54165B1A-0E60-4D4D-82E6-1CCD71074CC8}" srcOrd="0" destOrd="0" presId="urn:microsoft.com/office/officeart/2018/2/layout/IconVerticalSolidList"/>
    <dgm:cxn modelId="{30E16931-0791-B140-80CB-D638026F5DBD}" type="presParOf" srcId="{485EE937-C101-40FB-A802-5DE9BE9960FF}" destId="{2390B100-5706-4F52-A869-7C0897B5B313}" srcOrd="1" destOrd="0" presId="urn:microsoft.com/office/officeart/2018/2/layout/IconVerticalSolidList"/>
    <dgm:cxn modelId="{891BF33D-EA0B-AB4F-856E-B0C8FE960689}" type="presParOf" srcId="{485EE937-C101-40FB-A802-5DE9BE9960FF}" destId="{ED9185B6-6FC2-4021-B3EF-EADEDE8461F1}" srcOrd="2" destOrd="0" presId="urn:microsoft.com/office/officeart/2018/2/layout/IconVerticalSolidList"/>
    <dgm:cxn modelId="{31720240-2F28-D944-9B9D-EDADBDD86631}" type="presParOf" srcId="{485EE937-C101-40FB-A802-5DE9BE9960FF}" destId="{F115AD6D-A6B2-48E0-ACFB-088D338B90A4}" srcOrd="3" destOrd="0" presId="urn:microsoft.com/office/officeart/2018/2/layout/IconVerticalSolidList"/>
    <dgm:cxn modelId="{8075E655-F493-DD45-9BA8-FD3B35013157}" type="presParOf" srcId="{0B23AB8F-2B19-49B0-8A20-390BECD7BE3D}" destId="{06140E3F-2B52-48BC-B3AA-AE4688D6EF75}" srcOrd="3" destOrd="0" presId="urn:microsoft.com/office/officeart/2018/2/layout/IconVerticalSolidList"/>
    <dgm:cxn modelId="{EECC8584-EDCC-6840-B70A-B92636AD26FD}" type="presParOf" srcId="{0B23AB8F-2B19-49B0-8A20-390BECD7BE3D}" destId="{B9BF014C-890C-4299-8710-5511C994A657}" srcOrd="4" destOrd="0" presId="urn:microsoft.com/office/officeart/2018/2/layout/IconVerticalSolidList"/>
    <dgm:cxn modelId="{FCF30C69-587F-6E4E-9323-A4A43AA36069}" type="presParOf" srcId="{B9BF014C-890C-4299-8710-5511C994A657}" destId="{59F8B45B-47CB-4F62-92D3-C3272351EBE7}" srcOrd="0" destOrd="0" presId="urn:microsoft.com/office/officeart/2018/2/layout/IconVerticalSolidList"/>
    <dgm:cxn modelId="{918D6B34-047B-244B-9980-10F090CABB00}" type="presParOf" srcId="{B9BF014C-890C-4299-8710-5511C994A657}" destId="{507625E6-401A-4A2C-B099-18E406E6AA63}" srcOrd="1" destOrd="0" presId="urn:microsoft.com/office/officeart/2018/2/layout/IconVerticalSolidList"/>
    <dgm:cxn modelId="{2C20EDBD-AA30-D948-B738-831539B2C68A}" type="presParOf" srcId="{B9BF014C-890C-4299-8710-5511C994A657}" destId="{0FE5A43C-1F32-49E4-B159-8C8FFF3B6144}" srcOrd="2" destOrd="0" presId="urn:microsoft.com/office/officeart/2018/2/layout/IconVerticalSolidList"/>
    <dgm:cxn modelId="{ADD6E3F3-3E2A-794C-84DC-0326AF0B58D2}" type="presParOf" srcId="{B9BF014C-890C-4299-8710-5511C994A657}" destId="{390CF97F-6977-4C7E-9B69-A87EA0089839}" srcOrd="3" destOrd="0" presId="urn:microsoft.com/office/officeart/2018/2/layout/IconVerticalSolidList"/>
    <dgm:cxn modelId="{7A6CA7BA-B049-2541-B616-6D44003D9575}" type="presParOf" srcId="{0B23AB8F-2B19-49B0-8A20-390BECD7BE3D}" destId="{6C88E623-06AA-4CF6-8BB8-3676AE529A60}" srcOrd="5" destOrd="0" presId="urn:microsoft.com/office/officeart/2018/2/layout/IconVerticalSolidList"/>
    <dgm:cxn modelId="{57C49AE2-5DB7-9E4F-A157-C439CCBE6975}" type="presParOf" srcId="{0B23AB8F-2B19-49B0-8A20-390BECD7BE3D}" destId="{B5DD42BC-65E7-4738-BD55-67CB59BED355}" srcOrd="6" destOrd="0" presId="urn:microsoft.com/office/officeart/2018/2/layout/IconVerticalSolidList"/>
    <dgm:cxn modelId="{80173626-14A9-7644-B479-D899C0FF354D}" type="presParOf" srcId="{B5DD42BC-65E7-4738-BD55-67CB59BED355}" destId="{3ECAD286-E92F-42CC-A73C-C5114384EEA5}" srcOrd="0" destOrd="0" presId="urn:microsoft.com/office/officeart/2018/2/layout/IconVerticalSolidList"/>
    <dgm:cxn modelId="{3854F780-CD83-CB42-9BBB-C285A039AE2A}" type="presParOf" srcId="{B5DD42BC-65E7-4738-BD55-67CB59BED355}" destId="{6F7C9B07-243E-41DD-9B72-258BA0B72A98}" srcOrd="1" destOrd="0" presId="urn:microsoft.com/office/officeart/2018/2/layout/IconVerticalSolidList"/>
    <dgm:cxn modelId="{74D6F03C-AAE8-4D47-B83A-FD3FAE10F35D}" type="presParOf" srcId="{B5DD42BC-65E7-4738-BD55-67CB59BED355}" destId="{C572EECD-A5E0-42AC-98A9-D0F4C2ED8F7C}" srcOrd="2" destOrd="0" presId="urn:microsoft.com/office/officeart/2018/2/layout/IconVerticalSolidList"/>
    <dgm:cxn modelId="{8472709A-AFBF-3245-886C-AEE230DE7A95}" type="presParOf" srcId="{B5DD42BC-65E7-4738-BD55-67CB59BED355}" destId="{914C7072-2ADD-411D-92BB-51F8369D5F0E}" srcOrd="3" destOrd="0" presId="urn:microsoft.com/office/officeart/2018/2/layout/IconVerticalSolidList"/>
    <dgm:cxn modelId="{18BCAD59-C3DE-FB4C-B1A2-4DB633F5A8CE}" type="presParOf" srcId="{0B23AB8F-2B19-49B0-8A20-390BECD7BE3D}" destId="{0E77E304-F59D-4D49-B22F-229E1B82B183}" srcOrd="7" destOrd="0" presId="urn:microsoft.com/office/officeart/2018/2/layout/IconVerticalSolidList"/>
    <dgm:cxn modelId="{22EE781E-61C4-3B4C-B7B4-D799BA8B44CA}" type="presParOf" srcId="{0B23AB8F-2B19-49B0-8A20-390BECD7BE3D}" destId="{1363B0A1-810A-42EE-9EAE-327E14BFC795}" srcOrd="8" destOrd="0" presId="urn:microsoft.com/office/officeart/2018/2/layout/IconVerticalSolidList"/>
    <dgm:cxn modelId="{AD46FC6A-08F5-FE40-A161-DE8CAE3ABE7B}" type="presParOf" srcId="{1363B0A1-810A-42EE-9EAE-327E14BFC795}" destId="{F9FA8370-2680-4828-8273-2264659B7C03}" srcOrd="0" destOrd="0" presId="urn:microsoft.com/office/officeart/2018/2/layout/IconVerticalSolidList"/>
    <dgm:cxn modelId="{114609CE-1A78-664A-B413-B80538A5B07F}" type="presParOf" srcId="{1363B0A1-810A-42EE-9EAE-327E14BFC795}" destId="{D816433C-F2B7-4F1B-80FA-CE3E646CB963}" srcOrd="1" destOrd="0" presId="urn:microsoft.com/office/officeart/2018/2/layout/IconVerticalSolidList"/>
    <dgm:cxn modelId="{3C5E84A7-5D29-8848-8E7C-F1B4902F8893}" type="presParOf" srcId="{1363B0A1-810A-42EE-9EAE-327E14BFC795}" destId="{517418AF-6BEB-408B-AA1C-4B2D9E451122}" srcOrd="2" destOrd="0" presId="urn:microsoft.com/office/officeart/2018/2/layout/IconVerticalSolidList"/>
    <dgm:cxn modelId="{4AEDF5A5-9C7D-924D-9862-3957B4FD7808}" type="presParOf" srcId="{1363B0A1-810A-42EE-9EAE-327E14BFC795}" destId="{69633E79-47B6-4A67-AAC8-CB95662517B0}" srcOrd="3" destOrd="0" presId="urn:microsoft.com/office/officeart/2018/2/layout/IconVerticalSolidList"/>
    <dgm:cxn modelId="{3FED0593-F2FB-884B-8BAC-8680F9959FF0}" type="presParOf" srcId="{0B23AB8F-2B19-49B0-8A20-390BECD7BE3D}" destId="{BDED23DD-C2A7-4865-B84B-F27C0A8EAAC3}" srcOrd="9" destOrd="0" presId="urn:microsoft.com/office/officeart/2018/2/layout/IconVerticalSolidList"/>
    <dgm:cxn modelId="{94D410AF-F9F2-CA42-A8EE-A95258858038}" type="presParOf" srcId="{0B23AB8F-2B19-49B0-8A20-390BECD7BE3D}" destId="{F3E96271-8B56-4944-BA81-FFD247DEDA05}" srcOrd="10" destOrd="0" presId="urn:microsoft.com/office/officeart/2018/2/layout/IconVerticalSolidList"/>
    <dgm:cxn modelId="{840E09B4-D313-6644-9184-E7F9BA2AB414}" type="presParOf" srcId="{F3E96271-8B56-4944-BA81-FFD247DEDA05}" destId="{340326BA-44F0-4952-9A7B-9511651D8A63}" srcOrd="0" destOrd="0" presId="urn:microsoft.com/office/officeart/2018/2/layout/IconVerticalSolidList"/>
    <dgm:cxn modelId="{AD698FC3-B2BE-D74E-A3D7-CB61056DD97B}" type="presParOf" srcId="{F3E96271-8B56-4944-BA81-FFD247DEDA05}" destId="{66DF91C1-A330-4242-88CF-D0E7531AAABE}" srcOrd="1" destOrd="0" presId="urn:microsoft.com/office/officeart/2018/2/layout/IconVerticalSolidList"/>
    <dgm:cxn modelId="{C893B9EE-2B2B-7141-A319-A77750FADD76}" type="presParOf" srcId="{F3E96271-8B56-4944-BA81-FFD247DEDA05}" destId="{6184BFA2-C948-49CC-B967-6F41CC729FE6}" srcOrd="2" destOrd="0" presId="urn:microsoft.com/office/officeart/2018/2/layout/IconVerticalSolidList"/>
    <dgm:cxn modelId="{62C73C87-E631-0943-B665-784758A7A427}" type="presParOf" srcId="{F3E96271-8B56-4944-BA81-FFD247DEDA05}" destId="{AAF43DD2-4887-4BD8-B7CA-7C42CBC3D06C}" srcOrd="3" destOrd="0" presId="urn:microsoft.com/office/officeart/2018/2/layout/IconVerticalSolidList"/>
    <dgm:cxn modelId="{28C3408B-F6E4-1B47-874E-C586C43DA5CC}" type="presParOf" srcId="{0B23AB8F-2B19-49B0-8A20-390BECD7BE3D}" destId="{EC6F53EE-4779-40B4-9323-98866089A488}" srcOrd="11" destOrd="0" presId="urn:microsoft.com/office/officeart/2018/2/layout/IconVerticalSolidList"/>
    <dgm:cxn modelId="{E093B2F1-CD13-C046-A749-5CE5A9FF77D9}" type="presParOf" srcId="{0B23AB8F-2B19-49B0-8A20-390BECD7BE3D}" destId="{02D034D1-36D9-44A5-AE67-33F59A4953A8}" srcOrd="12" destOrd="0" presId="urn:microsoft.com/office/officeart/2018/2/layout/IconVerticalSolidList"/>
    <dgm:cxn modelId="{B74C3ABA-05D8-6441-B0A7-901D0F957633}" type="presParOf" srcId="{02D034D1-36D9-44A5-AE67-33F59A4953A8}" destId="{9330A4B3-6871-4C13-B847-B9E276DC1CD7}" srcOrd="0" destOrd="0" presId="urn:microsoft.com/office/officeart/2018/2/layout/IconVerticalSolidList"/>
    <dgm:cxn modelId="{98B8EC46-4500-D145-A518-6FF4A782D084}" type="presParOf" srcId="{02D034D1-36D9-44A5-AE67-33F59A4953A8}" destId="{F8E65D2F-D7C5-4B84-B535-2690D50D3644}" srcOrd="1" destOrd="0" presId="urn:microsoft.com/office/officeart/2018/2/layout/IconVerticalSolidList"/>
    <dgm:cxn modelId="{BBE50DF4-4C28-5B43-B977-9A50E17D4B74}" type="presParOf" srcId="{02D034D1-36D9-44A5-AE67-33F59A4953A8}" destId="{2847B334-D5EC-47C3-B5DC-D898120C41EC}" srcOrd="2" destOrd="0" presId="urn:microsoft.com/office/officeart/2018/2/layout/IconVerticalSolidList"/>
    <dgm:cxn modelId="{EBE88BAC-6F2F-F54E-87FC-D69DBCF4935D}" type="presParOf" srcId="{02D034D1-36D9-44A5-AE67-33F59A4953A8}" destId="{7BFB3E16-7058-4180-94DA-CA6752805EAC}" srcOrd="3" destOrd="0" presId="urn:microsoft.com/office/officeart/2018/2/layout/IconVerticalSolidList"/>
    <dgm:cxn modelId="{292EF090-8C0D-5E49-B8D7-F5C0346A281E}" type="presParOf" srcId="{0B23AB8F-2B19-49B0-8A20-390BECD7BE3D}" destId="{BA604BB7-CC10-8A49-B7F7-B8224950F2A4}" srcOrd="13" destOrd="0" presId="urn:microsoft.com/office/officeart/2018/2/layout/IconVerticalSolidList"/>
    <dgm:cxn modelId="{50592722-3603-9B43-A538-782CEF10BFC9}" type="presParOf" srcId="{0B23AB8F-2B19-49B0-8A20-390BECD7BE3D}" destId="{11E16527-92BE-F94A-B5CF-333A11982C97}" srcOrd="14" destOrd="0" presId="urn:microsoft.com/office/officeart/2018/2/layout/IconVerticalSolidList"/>
    <dgm:cxn modelId="{5C79C33D-0D24-B14C-9B1F-A3FB0FD2F49D}" type="presParOf" srcId="{11E16527-92BE-F94A-B5CF-333A11982C97}" destId="{07F1CDEE-588C-804D-BC43-7759F1DE55F2}" srcOrd="0" destOrd="0" presId="urn:microsoft.com/office/officeart/2018/2/layout/IconVerticalSolidList"/>
    <dgm:cxn modelId="{32C359FC-B225-AF45-8F5A-BD441B43A6D5}" type="presParOf" srcId="{11E16527-92BE-F94A-B5CF-333A11982C97}" destId="{62A8C1EA-8D4A-EA40-A9C0-3B334EFCC1D0}" srcOrd="1" destOrd="0" presId="urn:microsoft.com/office/officeart/2018/2/layout/IconVerticalSolidList"/>
    <dgm:cxn modelId="{3E2C0EAA-F922-AF48-AA84-EC06380FA5CE}" type="presParOf" srcId="{11E16527-92BE-F94A-B5CF-333A11982C97}" destId="{C84F8323-C99D-9943-AF48-7E84CA4B07DA}" srcOrd="2" destOrd="0" presId="urn:microsoft.com/office/officeart/2018/2/layout/IconVerticalSolidList"/>
    <dgm:cxn modelId="{859A96C8-5770-4547-B128-64622705BA5C}" type="presParOf" srcId="{11E16527-92BE-F94A-B5CF-333A11982C97}" destId="{C1940791-90FB-BF47-A428-56488BA63F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5C55D-392C-5A4F-AACF-CFC9D24072A7}">
      <dsp:nvSpPr>
        <dsp:cNvPr id="0" name=""/>
        <dsp:cNvSpPr/>
      </dsp:nvSpPr>
      <dsp:spPr>
        <a:xfrm>
          <a:off x="0" y="576"/>
          <a:ext cx="619231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E95852-FE1E-744B-87B8-2389F0480B7C}">
      <dsp:nvSpPr>
        <dsp:cNvPr id="0" name=""/>
        <dsp:cNvSpPr/>
      </dsp:nvSpPr>
      <dsp:spPr>
        <a:xfrm>
          <a:off x="0" y="576"/>
          <a:ext cx="6192319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Introduction</a:t>
          </a:r>
        </a:p>
      </dsp:txBody>
      <dsp:txXfrm>
        <a:off x="0" y="576"/>
        <a:ext cx="6192319" cy="945024"/>
      </dsp:txXfrm>
    </dsp:sp>
    <dsp:sp modelId="{F008C9CE-7622-FA41-A0B8-AD50D4C5A7DD}">
      <dsp:nvSpPr>
        <dsp:cNvPr id="0" name=""/>
        <dsp:cNvSpPr/>
      </dsp:nvSpPr>
      <dsp:spPr>
        <a:xfrm>
          <a:off x="0" y="945601"/>
          <a:ext cx="619231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519F1B-FF05-AD4E-9135-32355EF30D4B}">
      <dsp:nvSpPr>
        <dsp:cNvPr id="0" name=""/>
        <dsp:cNvSpPr/>
      </dsp:nvSpPr>
      <dsp:spPr>
        <a:xfrm>
          <a:off x="0" y="945601"/>
          <a:ext cx="6192319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Key Takeaways</a:t>
          </a:r>
        </a:p>
      </dsp:txBody>
      <dsp:txXfrm>
        <a:off x="0" y="945601"/>
        <a:ext cx="6192319" cy="945024"/>
      </dsp:txXfrm>
    </dsp:sp>
    <dsp:sp modelId="{C6C62F38-65E4-D544-A01B-403B4CD4A240}">
      <dsp:nvSpPr>
        <dsp:cNvPr id="0" name=""/>
        <dsp:cNvSpPr/>
      </dsp:nvSpPr>
      <dsp:spPr>
        <a:xfrm>
          <a:off x="0" y="1890625"/>
          <a:ext cx="619231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D8825B-85E5-D343-8B88-7850853FFFE4}">
      <dsp:nvSpPr>
        <dsp:cNvPr id="0" name=""/>
        <dsp:cNvSpPr/>
      </dsp:nvSpPr>
      <dsp:spPr>
        <a:xfrm>
          <a:off x="0" y="1890625"/>
          <a:ext cx="6192319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Forecasting Framework – Key Highlights</a:t>
          </a:r>
        </a:p>
      </dsp:txBody>
      <dsp:txXfrm>
        <a:off x="0" y="1890625"/>
        <a:ext cx="6192319" cy="945024"/>
      </dsp:txXfrm>
    </dsp:sp>
    <dsp:sp modelId="{F8EC1293-8B4B-1F45-8682-2FFF6BBF26C9}">
      <dsp:nvSpPr>
        <dsp:cNvPr id="0" name=""/>
        <dsp:cNvSpPr/>
      </dsp:nvSpPr>
      <dsp:spPr>
        <a:xfrm>
          <a:off x="0" y="2835650"/>
          <a:ext cx="619231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07F7B1-F7F3-F94D-B243-FC2AD33CADA1}">
      <dsp:nvSpPr>
        <dsp:cNvPr id="0" name=""/>
        <dsp:cNvSpPr/>
      </dsp:nvSpPr>
      <dsp:spPr>
        <a:xfrm>
          <a:off x="0" y="2835650"/>
          <a:ext cx="6192319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EDA Insights</a:t>
          </a:r>
        </a:p>
      </dsp:txBody>
      <dsp:txXfrm>
        <a:off x="0" y="2835650"/>
        <a:ext cx="6192319" cy="945024"/>
      </dsp:txXfrm>
    </dsp:sp>
    <dsp:sp modelId="{4D2B1EB1-EE68-5E45-9BF4-B70556A4650F}">
      <dsp:nvSpPr>
        <dsp:cNvPr id="0" name=""/>
        <dsp:cNvSpPr/>
      </dsp:nvSpPr>
      <dsp:spPr>
        <a:xfrm>
          <a:off x="0" y="3780674"/>
          <a:ext cx="619231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182742-19C8-C141-8114-36C595851594}">
      <dsp:nvSpPr>
        <dsp:cNvPr id="0" name=""/>
        <dsp:cNvSpPr/>
      </dsp:nvSpPr>
      <dsp:spPr>
        <a:xfrm>
          <a:off x="0" y="3780674"/>
          <a:ext cx="6192319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Forecast</a:t>
          </a:r>
        </a:p>
      </dsp:txBody>
      <dsp:txXfrm>
        <a:off x="0" y="3780674"/>
        <a:ext cx="6192319" cy="945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D7A02-0133-45AE-B9CE-B80C7A4A81E0}">
      <dsp:nvSpPr>
        <dsp:cNvPr id="0" name=""/>
        <dsp:cNvSpPr/>
      </dsp:nvSpPr>
      <dsp:spPr>
        <a:xfrm>
          <a:off x="0" y="0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26887-D326-42E4-9584-C2BD24AE5EBC}">
      <dsp:nvSpPr>
        <dsp:cNvPr id="0" name=""/>
        <dsp:cNvSpPr/>
      </dsp:nvSpPr>
      <dsp:spPr>
        <a:xfrm>
          <a:off x="155963" y="116619"/>
          <a:ext cx="283570" cy="283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9E57D-A6E8-41DD-8E8A-F822515E2BEC}">
      <dsp:nvSpPr>
        <dsp:cNvPr id="0" name=""/>
        <dsp:cNvSpPr/>
      </dsp:nvSpPr>
      <dsp:spPr>
        <a:xfrm>
          <a:off x="595497" y="38436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Problem Formulation</a:t>
          </a:r>
        </a:p>
      </dsp:txBody>
      <dsp:txXfrm>
        <a:off x="595497" y="38436"/>
        <a:ext cx="2894409" cy="515581"/>
      </dsp:txXfrm>
    </dsp:sp>
    <dsp:sp modelId="{54165B1A-0E60-4D4D-82E6-1CCD71074CC8}">
      <dsp:nvSpPr>
        <dsp:cNvPr id="0" name=""/>
        <dsp:cNvSpPr/>
      </dsp:nvSpPr>
      <dsp:spPr>
        <a:xfrm>
          <a:off x="0" y="645091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0B100-5706-4F52-A869-7C0897B5B313}">
      <dsp:nvSpPr>
        <dsp:cNvPr id="0" name=""/>
        <dsp:cNvSpPr/>
      </dsp:nvSpPr>
      <dsp:spPr>
        <a:xfrm>
          <a:off x="155963" y="761097"/>
          <a:ext cx="283570" cy="283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5AD6D-A6B2-48E0-ACFB-088D338B90A4}">
      <dsp:nvSpPr>
        <dsp:cNvPr id="0" name=""/>
        <dsp:cNvSpPr/>
      </dsp:nvSpPr>
      <dsp:spPr>
        <a:xfrm>
          <a:off x="595497" y="645091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Metrics Definition</a:t>
          </a:r>
        </a:p>
      </dsp:txBody>
      <dsp:txXfrm>
        <a:off x="595497" y="645091"/>
        <a:ext cx="2894409" cy="515581"/>
      </dsp:txXfrm>
    </dsp:sp>
    <dsp:sp modelId="{59F8B45B-47CB-4F62-92D3-C3272351EBE7}">
      <dsp:nvSpPr>
        <dsp:cNvPr id="0" name=""/>
        <dsp:cNvSpPr/>
      </dsp:nvSpPr>
      <dsp:spPr>
        <a:xfrm>
          <a:off x="0" y="1289568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625E6-401A-4A2C-B099-18E406E6AA63}">
      <dsp:nvSpPr>
        <dsp:cNvPr id="0" name=""/>
        <dsp:cNvSpPr/>
      </dsp:nvSpPr>
      <dsp:spPr>
        <a:xfrm>
          <a:off x="155963" y="1405574"/>
          <a:ext cx="283570" cy="283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CF97F-6977-4C7E-9B69-A87EA0089839}">
      <dsp:nvSpPr>
        <dsp:cNvPr id="0" name=""/>
        <dsp:cNvSpPr/>
      </dsp:nvSpPr>
      <dsp:spPr>
        <a:xfrm>
          <a:off x="595497" y="1289568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ML Approach</a:t>
          </a:r>
        </a:p>
      </dsp:txBody>
      <dsp:txXfrm>
        <a:off x="595497" y="1289568"/>
        <a:ext cx="2894409" cy="515581"/>
      </dsp:txXfrm>
    </dsp:sp>
    <dsp:sp modelId="{3ECAD286-E92F-42CC-A73C-C5114384EEA5}">
      <dsp:nvSpPr>
        <dsp:cNvPr id="0" name=""/>
        <dsp:cNvSpPr/>
      </dsp:nvSpPr>
      <dsp:spPr>
        <a:xfrm>
          <a:off x="0" y="1934046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C9B07-243E-41DD-9B72-258BA0B72A98}">
      <dsp:nvSpPr>
        <dsp:cNvPr id="0" name=""/>
        <dsp:cNvSpPr/>
      </dsp:nvSpPr>
      <dsp:spPr>
        <a:xfrm>
          <a:off x="155963" y="2050052"/>
          <a:ext cx="283570" cy="283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C7072-2ADD-411D-92BB-51F8369D5F0E}">
      <dsp:nvSpPr>
        <dsp:cNvPr id="0" name=""/>
        <dsp:cNvSpPr/>
      </dsp:nvSpPr>
      <dsp:spPr>
        <a:xfrm>
          <a:off x="595497" y="1934046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Wrangling and Ingestion</a:t>
          </a:r>
        </a:p>
      </dsp:txBody>
      <dsp:txXfrm>
        <a:off x="595497" y="1934046"/>
        <a:ext cx="2894409" cy="515581"/>
      </dsp:txXfrm>
    </dsp:sp>
    <dsp:sp modelId="{F9FA8370-2680-4828-8273-2264659B7C03}">
      <dsp:nvSpPr>
        <dsp:cNvPr id="0" name=""/>
        <dsp:cNvSpPr/>
      </dsp:nvSpPr>
      <dsp:spPr>
        <a:xfrm>
          <a:off x="0" y="2578523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6433C-F2B7-4F1B-80FA-CE3E646CB963}">
      <dsp:nvSpPr>
        <dsp:cNvPr id="0" name=""/>
        <dsp:cNvSpPr/>
      </dsp:nvSpPr>
      <dsp:spPr>
        <a:xfrm>
          <a:off x="155963" y="2694529"/>
          <a:ext cx="283570" cy="2835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33E79-47B6-4A67-AAC8-CB95662517B0}">
      <dsp:nvSpPr>
        <dsp:cNvPr id="0" name=""/>
        <dsp:cNvSpPr/>
      </dsp:nvSpPr>
      <dsp:spPr>
        <a:xfrm>
          <a:off x="595497" y="2578523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595497" y="2578523"/>
        <a:ext cx="2894409" cy="515581"/>
      </dsp:txXfrm>
    </dsp:sp>
    <dsp:sp modelId="{340326BA-44F0-4952-9A7B-9511651D8A63}">
      <dsp:nvSpPr>
        <dsp:cNvPr id="0" name=""/>
        <dsp:cNvSpPr/>
      </dsp:nvSpPr>
      <dsp:spPr>
        <a:xfrm>
          <a:off x="0" y="3223001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F91C1-A330-4242-88CF-D0E7531AAABE}">
      <dsp:nvSpPr>
        <dsp:cNvPr id="0" name=""/>
        <dsp:cNvSpPr/>
      </dsp:nvSpPr>
      <dsp:spPr>
        <a:xfrm>
          <a:off x="155963" y="3339007"/>
          <a:ext cx="283570" cy="2835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43DD2-4887-4BD8-B7CA-7C42CBC3D06C}">
      <dsp:nvSpPr>
        <dsp:cNvPr id="0" name=""/>
        <dsp:cNvSpPr/>
      </dsp:nvSpPr>
      <dsp:spPr>
        <a:xfrm>
          <a:off x="595497" y="3223001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Training, Verification and Validation</a:t>
          </a:r>
        </a:p>
      </dsp:txBody>
      <dsp:txXfrm>
        <a:off x="595497" y="3223001"/>
        <a:ext cx="2894409" cy="515581"/>
      </dsp:txXfrm>
    </dsp:sp>
    <dsp:sp modelId="{9330A4B3-6871-4C13-B847-B9E276DC1CD7}">
      <dsp:nvSpPr>
        <dsp:cNvPr id="0" name=""/>
        <dsp:cNvSpPr/>
      </dsp:nvSpPr>
      <dsp:spPr>
        <a:xfrm>
          <a:off x="0" y="3867478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65D2F-D7C5-4B84-B535-2690D50D3644}">
      <dsp:nvSpPr>
        <dsp:cNvPr id="0" name=""/>
        <dsp:cNvSpPr/>
      </dsp:nvSpPr>
      <dsp:spPr>
        <a:xfrm>
          <a:off x="155963" y="3983484"/>
          <a:ext cx="283570" cy="2835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3E16-7058-4180-94DA-CA6752805EAC}">
      <dsp:nvSpPr>
        <dsp:cNvPr id="0" name=""/>
        <dsp:cNvSpPr/>
      </dsp:nvSpPr>
      <dsp:spPr>
        <a:xfrm>
          <a:off x="595497" y="3867478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Model/Solution Deployment</a:t>
          </a:r>
        </a:p>
      </dsp:txBody>
      <dsp:txXfrm>
        <a:off x="595497" y="3867478"/>
        <a:ext cx="2894409" cy="515581"/>
      </dsp:txXfrm>
    </dsp:sp>
    <dsp:sp modelId="{07F1CDEE-588C-804D-BC43-7759F1DE55F2}">
      <dsp:nvSpPr>
        <dsp:cNvPr id="0" name=""/>
        <dsp:cNvSpPr/>
      </dsp:nvSpPr>
      <dsp:spPr>
        <a:xfrm>
          <a:off x="0" y="4511956"/>
          <a:ext cx="3489907" cy="5155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8C1EA-8D4A-EA40-A9C0-3B334EFCC1D0}">
      <dsp:nvSpPr>
        <dsp:cNvPr id="0" name=""/>
        <dsp:cNvSpPr/>
      </dsp:nvSpPr>
      <dsp:spPr>
        <a:xfrm>
          <a:off x="155963" y="4627962"/>
          <a:ext cx="283570" cy="283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40791-90FB-BF47-A428-56488BA63F05}">
      <dsp:nvSpPr>
        <dsp:cNvPr id="0" name=""/>
        <dsp:cNvSpPr/>
      </dsp:nvSpPr>
      <dsp:spPr>
        <a:xfrm>
          <a:off x="595497" y="4511956"/>
          <a:ext cx="2894409" cy="515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566" tIns="54566" rIns="54566" bIns="545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Space</a:t>
          </a:r>
        </a:p>
      </dsp:txBody>
      <dsp:txXfrm>
        <a:off x="595497" y="4511956"/>
        <a:ext cx="2894409" cy="515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B85BC-5735-9B40-9AC6-2B542CA55AF2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2150E-EABF-5C42-AD33-EB55004B9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9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50E-EABF-5C42-AD33-EB55004B9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4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50E-EABF-5C42-AD33-EB55004B9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50E-EABF-5C42-AD33-EB55004B9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50E-EABF-5C42-AD33-EB55004B9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50E-EABF-5C42-AD33-EB55004B9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3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3420-C7FC-7744-B3E8-3EE5B7259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2FA81-0E51-5E4E-BE8D-8EF1E97C7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A523-1972-5F43-A6A5-BF72133F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F4A5-D3F2-7A44-94AE-7513F084EAB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2940-391E-2047-9AE0-07F2FF0E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41A57-1AE5-3443-A3BE-B64FA155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0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A181-E0DB-C443-AD22-CD87654F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A2A40-5BFB-164F-A3EE-CC25BB6B3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E33E-EA68-A14E-A238-FEC4767E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EA57-79C2-3B4E-A8DC-9AB879D69748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35AFD-CE28-1A44-B854-942A2D70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31796-FA04-5442-B216-90CDACA3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6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93B0E-7146-074C-A6FE-7C999C188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0BEEF-65EC-FF4D-ADFB-A4CC087B0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65FD-AC1D-464B-8B2F-F2FFB107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E3B-D7BB-2447-8ADC-0901CF944DB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EECB-6D8C-344B-811D-B81116F5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762F-746B-9749-A417-A1E043E8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E269-9D71-A542-AFB9-4FF61D76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16179-1DC8-0B47-9ABA-0FA5EC6F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B15AC-9A8F-B349-A912-359D82DA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692-7416-E443-A65B-F638D137CACE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7513-0917-6841-8D10-E9703F1EC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D6E8-DE4E-8545-8BBA-C7C55D7C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BF04-57DC-2646-98E7-4FB907C2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CF22-92B7-2D44-A308-CD651C0B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15ED-FD29-444D-8B8C-1827840A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BF6D-26D0-FB4B-A3F7-94816FEFF631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C025E-C6E2-6D48-A6D6-422F2D89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39E2C-0BE2-7C43-824B-9EB41351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7C6F-C718-A441-84F2-198F33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DF48-BF0B-E44F-99E0-891EA0184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2252-C923-E246-B92C-2ABCC48B7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AB94D-6A42-5A4C-B253-A4479D37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D861-376B-9F46-9C10-18449BDE3B29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DC7BC-78F5-F247-AB10-30F2CE0B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3C59-ABB8-5E41-AEAB-A55C5D9E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6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76CC-7F84-4942-B88C-66DA83F3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06E3-BC5E-B347-8A88-D6753016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96F03-21E1-2B41-B390-8E479C162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9B266-FCCB-D643-AD3A-E19DFE822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A0A8C-8EB1-FB47-8A2C-E4EC517F4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6E055-597E-0A4C-91BC-F47E8D5F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7816-83F0-5241-BFFD-03B644EEB9F5}" type="datetime1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972A7-895C-E84C-9327-860CC558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8AD31-6DB4-6245-9400-1B53B6AD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5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38AA-0666-DE46-AA5E-8390AD32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F53B0-E12B-164C-9899-8549630F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D4C92-3778-FF41-AF2A-A441CC9498FD}" type="datetime1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EC668-5D36-9A47-AE03-B820AF15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21688-6DCB-B64A-92BA-BD69D584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8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5575C-66EF-084A-AACD-6CEE0EFB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5F29-6ACF-594F-ADBB-94E0E992B8D7}" type="datetime1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F623-29B3-C94F-BAC9-44036B61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4E1B3-3A9E-194A-98F3-FC20800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7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3C78-5268-E247-A272-8EF92204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7D8C-6927-5A47-BEA9-5903BCE04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B6103-72CD-0449-8622-25F11DF7D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C06A6-6E5A-694B-A937-310DDE2A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F25D-6973-5D45-81BD-92231C783A59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4987C-D497-814D-A300-2786F106A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120A1-42CF-804F-87E5-16CABB57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3DB7-CF8A-FF41-B047-CEF288F3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26187-4C39-AF40-B7BF-13C4EFD63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79136-AE79-554F-B5C1-C4FD377F7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DBB32-AF98-F045-B535-692DD3C9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AE15-8F4D-A84A-87AB-ACCE66CDE7B4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8449-90A2-D049-8C96-1D2B5BB8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D9EC-1988-5C48-8F1F-82DDB7EC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174F1-3A5C-4545-869E-C605AB20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BAFC-8C84-7645-AD18-2AA0A20A5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20A2D-E0F7-FD4C-8A56-158A6C637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1087" y="6538912"/>
            <a:ext cx="2847976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AC67-1CDB-1948-B622-82C10467CA5C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F158-7834-DA4A-8568-CDDECB04A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6D119-9C83-2640-B3EE-72B5A0B5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E70-2A56-4A4C-A2BC-95A7335F72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A129F-564E-D840-83F2-F16BBA246001}"/>
              </a:ext>
            </a:extLst>
          </p:cNvPr>
          <p:cNvSpPr/>
          <p:nvPr userDrawn="1"/>
        </p:nvSpPr>
        <p:spPr>
          <a:xfrm flipH="1">
            <a:off x="0" y="6154738"/>
            <a:ext cx="12192000" cy="703262"/>
          </a:xfrm>
          <a:prstGeom prst="rect">
            <a:avLst/>
          </a:prstGeom>
          <a:solidFill>
            <a:schemeClr val="accent1">
              <a:lumMod val="60000"/>
              <a:lumOff val="40000"/>
              <a:alpha val="528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37323-D99E-F340-814E-5DEDC14D8492}"/>
              </a:ext>
            </a:extLst>
          </p:cNvPr>
          <p:cNvSpPr/>
          <p:nvPr userDrawn="1"/>
        </p:nvSpPr>
        <p:spPr>
          <a:xfrm flipH="1">
            <a:off x="0" y="6062663"/>
            <a:ext cx="12192002" cy="92075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Sans" panose="020B0602030504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mbridgemaths.org/Images/espresso_29_exploratory_data_analysis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58B7BA18-82AC-4F73-A843-CD22FEA67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18D471-708A-40E6-B998-65CD71778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2BA89D80-A205-4952-A46F-A135B693B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F73490-1CDC-4DA0-A5DC-3F4139460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7B10E7-AA02-044E-920A-EA28D07C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3303" y="776436"/>
            <a:ext cx="7052784" cy="450462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Lucida Sans" panose="020B0602030504020204" pitchFamily="34" charset="77"/>
              </a:rPr>
              <a:t>Insights that Matter!</a:t>
            </a:r>
            <a:br>
              <a:rPr lang="en-US" sz="4800" b="1" dirty="0">
                <a:latin typeface="Lucida Sans" panose="020B0602030504020204" pitchFamily="34" charset="77"/>
              </a:rPr>
            </a:br>
            <a:r>
              <a:rPr lang="en-US" sz="4800" b="1" dirty="0">
                <a:latin typeface="Lucida Sans" panose="020B0602030504020204" pitchFamily="34" charset="77"/>
              </a:rPr>
              <a:t> </a:t>
            </a:r>
            <a:br>
              <a:rPr lang="en-US" sz="4800" b="1" dirty="0">
                <a:latin typeface="Lucida Sans" panose="020B0602030504020204" pitchFamily="34" charset="77"/>
              </a:rPr>
            </a:br>
            <a:r>
              <a:rPr lang="en-US" sz="4800" dirty="0">
                <a:latin typeface="Lucida Sans" panose="020B0602030504020204" pitchFamily="34" charset="77"/>
              </a:rPr>
              <a:t>Encoding Data to Forecast Service 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5D214-4DC8-A049-B60A-A0CF5125A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604" y="5394178"/>
            <a:ext cx="5284040" cy="78368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Shiv Kumar Sambasivan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D730AC-06E5-4840-86DF-F67855B1D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Picture 15" descr="A digital stock market graph">
            <a:extLst>
              <a:ext uri="{FF2B5EF4-FFF2-40B4-BE49-F238E27FC236}">
                <a16:creationId xmlns:a16="http://schemas.microsoft.com/office/drawing/2014/main" id="{D38E1FB4-2B9E-4086-A79D-A630C1490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7" r="8674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0DC7F53-AFD4-E340-8AAC-7C0AD36B795A}"/>
              </a:ext>
            </a:extLst>
          </p:cNvPr>
          <p:cNvSpPr txBox="1">
            <a:spLocks/>
          </p:cNvSpPr>
          <p:nvPr/>
        </p:nvSpPr>
        <p:spPr>
          <a:xfrm>
            <a:off x="-1517366" y="6579279"/>
            <a:ext cx="5284040" cy="78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View in Presentation Mode</a:t>
            </a:r>
          </a:p>
        </p:txBody>
      </p:sp>
    </p:spTree>
    <p:extLst>
      <p:ext uri="{BB962C8B-B14F-4D97-AF65-F5344CB8AC3E}">
        <p14:creationId xmlns:p14="http://schemas.microsoft.com/office/powerpoint/2010/main" val="282632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7B6C757-6780-6941-AF08-0E9B4F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954"/>
            <a:ext cx="11422251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Geographic Dependency on Call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C70DC-2772-614C-B673-499AC66BDE20}"/>
              </a:ext>
            </a:extLst>
          </p:cNvPr>
          <p:cNvSpPr txBox="1"/>
          <p:nvPr/>
        </p:nvSpPr>
        <p:spPr>
          <a:xfrm>
            <a:off x="0" y="5001784"/>
            <a:ext cx="11594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 call volumes dominated by ~40% of 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clear correlation between emergency vs normal requests – highly imbalanced class with sparse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Recommend focused data collection strategy prioritized by towns that dominate the distribution</a:t>
            </a:r>
          </a:p>
          <a:p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723E1-4D38-6D43-B257-522A6F90715D}"/>
              </a:ext>
            </a:extLst>
          </p:cNvPr>
          <p:cNvGrpSpPr/>
          <p:nvPr/>
        </p:nvGrpSpPr>
        <p:grpSpPr>
          <a:xfrm>
            <a:off x="64667" y="653410"/>
            <a:ext cx="11760201" cy="4616014"/>
            <a:chOff x="66426" y="858603"/>
            <a:chExt cx="12080335" cy="41153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A61B83-18D7-A443-8C56-1261F3087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99"/>
            <a:stretch/>
          </p:blipFill>
          <p:spPr>
            <a:xfrm>
              <a:off x="66426" y="858603"/>
              <a:ext cx="12080335" cy="41153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45BD77-4E14-FD4E-9471-6741ACB177FD}"/>
                </a:ext>
              </a:extLst>
            </p:cNvPr>
            <p:cNvSpPr/>
            <p:nvPr/>
          </p:nvSpPr>
          <p:spPr>
            <a:xfrm>
              <a:off x="377125" y="1086930"/>
              <a:ext cx="4956876" cy="3887042"/>
            </a:xfrm>
            <a:prstGeom prst="rect">
              <a:avLst/>
            </a:prstGeom>
            <a:solidFill>
              <a:srgbClr val="FF0000">
                <a:alpha val="1109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A1901601-A2D1-6948-84E4-E5EB043B85CF}"/>
                </a:ext>
              </a:extLst>
            </p:cNvPr>
            <p:cNvSpPr/>
            <p:nvPr/>
          </p:nvSpPr>
          <p:spPr>
            <a:xfrm>
              <a:off x="2805193" y="1086931"/>
              <a:ext cx="294469" cy="309033"/>
            </a:xfrm>
            <a:prstGeom prst="star5">
              <a:avLst/>
            </a:prstGeom>
            <a:solidFill>
              <a:srgbClr val="D80002"/>
            </a:solidFill>
            <a:ln>
              <a:solidFill>
                <a:srgbClr val="D8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23AA86EF-F07F-5E4C-A908-44BCF75AF78B}"/>
                </a:ext>
              </a:extLst>
            </p:cNvPr>
            <p:cNvSpPr/>
            <p:nvPr/>
          </p:nvSpPr>
          <p:spPr>
            <a:xfrm>
              <a:off x="1224367" y="948514"/>
              <a:ext cx="294469" cy="309033"/>
            </a:xfrm>
            <a:prstGeom prst="star5">
              <a:avLst/>
            </a:prstGeom>
            <a:solidFill>
              <a:srgbClr val="D80002"/>
            </a:solidFill>
            <a:ln>
              <a:solidFill>
                <a:srgbClr val="D8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35010097-C23C-004F-B23D-127A64512C9D}"/>
                </a:ext>
              </a:extLst>
            </p:cNvPr>
            <p:cNvSpPr/>
            <p:nvPr/>
          </p:nvSpPr>
          <p:spPr>
            <a:xfrm>
              <a:off x="5039532" y="1257547"/>
              <a:ext cx="294469" cy="309033"/>
            </a:xfrm>
            <a:prstGeom prst="star5">
              <a:avLst/>
            </a:prstGeom>
            <a:solidFill>
              <a:srgbClr val="D80002"/>
            </a:solidFill>
            <a:ln>
              <a:solidFill>
                <a:srgbClr val="D8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676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00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Stationarity &amp; Trend Components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1CFEB5-6D52-A149-8089-FD138E48CD06}"/>
              </a:ext>
            </a:extLst>
          </p:cNvPr>
          <p:cNvGrpSpPr/>
          <p:nvPr/>
        </p:nvGrpSpPr>
        <p:grpSpPr>
          <a:xfrm>
            <a:off x="114298" y="797753"/>
            <a:ext cx="4737100" cy="3686207"/>
            <a:chOff x="114300" y="779463"/>
            <a:chExt cx="4737100" cy="32721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D5D55-F46B-484E-A0BC-72A9A1546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8" t="8073" r="52225" b="781"/>
            <a:stretch/>
          </p:blipFill>
          <p:spPr>
            <a:xfrm>
              <a:off x="114300" y="779463"/>
              <a:ext cx="4622800" cy="3272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04A7F-3680-524E-8434-B7300D94E3C0}"/>
                </a:ext>
              </a:extLst>
            </p:cNvPr>
            <p:cNvSpPr txBox="1"/>
            <p:nvPr/>
          </p:nvSpPr>
          <p:spPr>
            <a:xfrm flipH="1">
              <a:off x="363219" y="3481551"/>
              <a:ext cx="44881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Daily Frequency on Total Requests Show a Period of 2 for Partial ACF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678FC97-DAF6-B946-B512-AADC0488D359}"/>
                </a:ext>
              </a:extLst>
            </p:cNvPr>
            <p:cNvCxnSpPr/>
            <p:nvPr/>
          </p:nvCxnSpPr>
          <p:spPr>
            <a:xfrm flipH="1">
              <a:off x="2159000" y="2209800"/>
              <a:ext cx="355600" cy="62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D40488-86D4-0E4F-9DD4-470C8E99B207}"/>
                </a:ext>
              </a:extLst>
            </p:cNvPr>
            <p:cNvSpPr txBox="1"/>
            <p:nvPr/>
          </p:nvSpPr>
          <p:spPr>
            <a:xfrm flipH="1">
              <a:off x="1430018" y="2040500"/>
              <a:ext cx="23545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Region below confidence interval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C9431-6D10-4840-BAB8-3FAAD54FF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4"/>
          <a:stretch/>
        </p:blipFill>
        <p:spPr>
          <a:xfrm>
            <a:off x="4838700" y="747918"/>
            <a:ext cx="7340600" cy="3500437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013A48B-C9B5-0842-AC06-1E696EB28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796414"/>
              </p:ext>
            </p:extLst>
          </p:nvPr>
        </p:nvGraphicFramePr>
        <p:xfrm>
          <a:off x="38707" y="4392681"/>
          <a:ext cx="7119609" cy="163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181">
                  <a:extLst>
                    <a:ext uri="{9D8B030D-6E8A-4147-A177-3AD203B41FA5}">
                      <a16:colId xmlns:a16="http://schemas.microsoft.com/office/drawing/2014/main" val="2648118658"/>
                    </a:ext>
                  </a:extLst>
                </a:gridCol>
                <a:gridCol w="1239864">
                  <a:extLst>
                    <a:ext uri="{9D8B030D-6E8A-4147-A177-3AD203B41FA5}">
                      <a16:colId xmlns:a16="http://schemas.microsoft.com/office/drawing/2014/main" val="1151351864"/>
                    </a:ext>
                  </a:extLst>
                </a:gridCol>
                <a:gridCol w="3034564">
                  <a:extLst>
                    <a:ext uri="{9D8B030D-6E8A-4147-A177-3AD203B41FA5}">
                      <a16:colId xmlns:a16="http://schemas.microsoft.com/office/drawing/2014/main" val="27311164"/>
                    </a:ext>
                  </a:extLst>
                </a:gridCol>
              </a:tblGrid>
              <a:tr h="331637">
                <a:tc>
                  <a:txBody>
                    <a:bodyPr/>
                    <a:lstStyle/>
                    <a:p>
                      <a:r>
                        <a:rPr lang="en-US" sz="1400" dirty="0"/>
                        <a:t>Normal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Conclusions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12549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r>
                        <a:rPr lang="en-US" sz="1400" dirty="0"/>
                        <a:t>Augmented Dickey-Fuller (Daily)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0.074890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 is True; series is non- stationary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110967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r>
                        <a:rPr lang="en-US" sz="1400" dirty="0"/>
                        <a:t>KPSS* (Daily)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 is True; series is non-stationary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6752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r>
                        <a:rPr lang="en-US" sz="1400" dirty="0"/>
                        <a:t>Augmented Dickey-Fuller  (Weekly)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 is True; series is stationary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935293"/>
                  </a:ext>
                </a:extLst>
              </a:tr>
              <a:tr h="294113">
                <a:tc>
                  <a:txBody>
                    <a:bodyPr/>
                    <a:lstStyle/>
                    <a:p>
                      <a:r>
                        <a:rPr lang="en-US" sz="1400" dirty="0"/>
                        <a:t>KPSS* (Weekly)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 is True; series is stationary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928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B94D9F-C382-3C43-BC79-8C2F51831D75}"/>
              </a:ext>
            </a:extLst>
          </p:cNvPr>
          <p:cNvSpPr txBox="1"/>
          <p:nvPr/>
        </p:nvSpPr>
        <p:spPr>
          <a:xfrm>
            <a:off x="7158316" y="4250858"/>
            <a:ext cx="5144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Daily frequency trend is non-stationary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Stationarity can be achieved by sampling on a weekly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Models tend to show improved performance with stationary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 and time series models (discussed in the next section) show improved fit to weekly forecast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F12EE-0510-E442-8AF9-D63E0EEF0285}"/>
              </a:ext>
            </a:extLst>
          </p:cNvPr>
          <p:cNvSpPr txBox="1"/>
          <p:nvPr/>
        </p:nvSpPr>
        <p:spPr>
          <a:xfrm>
            <a:off x="38707" y="6168355"/>
            <a:ext cx="62682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*Kwiatkowski-Phillips-Schmidt-Shin</a:t>
            </a:r>
          </a:p>
        </p:txBody>
      </p:sp>
    </p:spTree>
    <p:extLst>
      <p:ext uri="{BB962C8B-B14F-4D97-AF65-F5344CB8AC3E}">
        <p14:creationId xmlns:p14="http://schemas.microsoft.com/office/powerpoint/2010/main" val="200818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CE9902-6856-A248-B737-1D5BF7758376}"/>
              </a:ext>
            </a:extLst>
          </p:cNvPr>
          <p:cNvGrpSpPr/>
          <p:nvPr/>
        </p:nvGrpSpPr>
        <p:grpSpPr>
          <a:xfrm>
            <a:off x="77697" y="521785"/>
            <a:ext cx="6018303" cy="3345203"/>
            <a:chOff x="7156660" y="4025442"/>
            <a:chExt cx="4930361" cy="1972144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6334D06-57A4-3945-83EA-BD4BF022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6660" y="4025442"/>
              <a:ext cx="4930361" cy="19721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0FD0AD-C72A-D64B-9E34-A944F6820496}"/>
                </a:ext>
              </a:extLst>
            </p:cNvPr>
            <p:cNvSpPr txBox="1"/>
            <p:nvPr/>
          </p:nvSpPr>
          <p:spPr>
            <a:xfrm>
              <a:off x="7592941" y="4489736"/>
              <a:ext cx="3871701" cy="21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Reasonable Fit with Holt Winter’s for Daily Freq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DC8441-E7EE-2740-9546-56394F76C592}"/>
              </a:ext>
            </a:extLst>
          </p:cNvPr>
          <p:cNvGrpSpPr/>
          <p:nvPr/>
        </p:nvGrpSpPr>
        <p:grpSpPr>
          <a:xfrm>
            <a:off x="5868838" y="542898"/>
            <a:ext cx="6189632" cy="3328343"/>
            <a:chOff x="5895729" y="868363"/>
            <a:chExt cx="6189632" cy="3328343"/>
          </a:xfrm>
        </p:grpSpPr>
        <p:pic>
          <p:nvPicPr>
            <p:cNvPr id="14" name="Picture 13" descr="A picture containing text, whiteboard&#10;&#10;Description automatically generated">
              <a:extLst>
                <a:ext uri="{FF2B5EF4-FFF2-40B4-BE49-F238E27FC236}">
                  <a16:creationId xmlns:a16="http://schemas.microsoft.com/office/drawing/2014/main" id="{EDD0B3B9-45F6-0144-B79B-54DA033E7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729" y="868363"/>
              <a:ext cx="6189632" cy="33283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F8789-5968-D249-AC07-DAE45E599B8D}"/>
                </a:ext>
              </a:extLst>
            </p:cNvPr>
            <p:cNvSpPr txBox="1"/>
            <p:nvPr/>
          </p:nvSpPr>
          <p:spPr>
            <a:xfrm>
              <a:off x="6655443" y="1562661"/>
              <a:ext cx="455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Improved Fit with Holt Winter’s for Daily Freq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00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Simple Forecasting Techniques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2E3DD-2FBE-414E-8E59-480380003929}"/>
              </a:ext>
            </a:extLst>
          </p:cNvPr>
          <p:cNvSpPr txBox="1"/>
          <p:nvPr/>
        </p:nvSpPr>
        <p:spPr>
          <a:xfrm>
            <a:off x="0" y="3974353"/>
            <a:ext cx="61896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Simple forecasting techniques such as Holt Winters show reasonable fit to historical emergency service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Fit improved with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Poor fit observed for normal call services; furthermore, correlation between normal and emergency not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Robust, comprehensive and multivariate forecasting techniques (discussed in the next section) show promising results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0FCAE89C-B567-9240-A572-7631FBC6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38" y="3529825"/>
            <a:ext cx="6189632" cy="24758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EC63C3-E19F-DB44-AF19-C429A57A34ED}"/>
              </a:ext>
            </a:extLst>
          </p:cNvPr>
          <p:cNvSpPr txBox="1"/>
          <p:nvPr/>
        </p:nvSpPr>
        <p:spPr>
          <a:xfrm>
            <a:off x="6887927" y="3902876"/>
            <a:ext cx="447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Poor Fit with Holt Winter’s for Daily Freq (N)</a:t>
            </a:r>
          </a:p>
        </p:txBody>
      </p:sp>
    </p:spTree>
    <p:extLst>
      <p:ext uri="{BB962C8B-B14F-4D97-AF65-F5344CB8AC3E}">
        <p14:creationId xmlns:p14="http://schemas.microsoft.com/office/powerpoint/2010/main" val="349980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6F815B1-2176-114E-8B54-A979EBD0B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134" r="-1" b="-1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9A92C-460E-6743-BE21-D2BB0B3312ED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Forecasting Framework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9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6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Modeling Framework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D1BCE9-0563-E84A-B976-0F9AF1D2592C}"/>
              </a:ext>
            </a:extLst>
          </p:cNvPr>
          <p:cNvGrpSpPr/>
          <p:nvPr/>
        </p:nvGrpSpPr>
        <p:grpSpPr>
          <a:xfrm>
            <a:off x="5613400" y="718456"/>
            <a:ext cx="6578600" cy="5072743"/>
            <a:chOff x="5715000" y="908957"/>
            <a:chExt cx="6380480" cy="4328886"/>
          </a:xfrm>
        </p:grpSpPr>
        <p:pic>
          <p:nvPicPr>
            <p:cNvPr id="5" name="Picture 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77EA8C87-7782-F443-A469-C6C97469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908957"/>
              <a:ext cx="6380480" cy="2278743"/>
            </a:xfrm>
            <a:prstGeom prst="rect">
              <a:avLst/>
            </a:prstGeom>
          </p:spPr>
        </p:pic>
        <p:pic>
          <p:nvPicPr>
            <p:cNvPr id="14" name="Picture 13" descr="Chart, histogram&#10;&#10;Description automatically generated">
              <a:extLst>
                <a:ext uri="{FF2B5EF4-FFF2-40B4-BE49-F238E27FC236}">
                  <a16:creationId xmlns:a16="http://schemas.microsoft.com/office/drawing/2014/main" id="{B35A1E70-68B6-374E-9B97-CC7207BE7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0" y="2959100"/>
              <a:ext cx="6266180" cy="227874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BE4F09-E704-6F4A-AE7D-0787F558CB7C}"/>
              </a:ext>
            </a:extLst>
          </p:cNvPr>
          <p:cNvSpPr txBox="1"/>
          <p:nvPr/>
        </p:nvSpPr>
        <p:spPr>
          <a:xfrm>
            <a:off x="0" y="777565"/>
            <a:ext cx="599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Time Series Forecasting Techniques applied in this work: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/>
              <a:t>Facebook’s Prophet with seasonal and regression components (Multivariate forecasting)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 err="1"/>
              <a:t>Tensorflow</a:t>
            </a:r>
            <a:r>
              <a:rPr lang="en-US" sz="1700" dirty="0"/>
              <a:t> based Multivariate RNN implementation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/>
              <a:t>SARIMAX (Univariate)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/>
              <a:t>VAR (Multivariate)</a:t>
            </a:r>
          </a:p>
          <a:p>
            <a:pPr lvl="1"/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Machine Learning Regression Technique applied in this work: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 err="1"/>
              <a:t>Multu</a:t>
            </a:r>
            <a:r>
              <a:rPr lang="en-US" sz="1700" dirty="0"/>
              <a:t>-output Random Forest regressor (RF)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Prophet and RF yielded the best fit to training and test data (shown in the right); RF yielded poor long-term forecast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Cross validation, hyper-parameter tuning along with model evaluation and custom plotting functions were implemented for each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Models were evaluated on data with varied frequency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Further tuning can help in increasing model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155742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37"/>
            <a:ext cx="11201400" cy="804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Fidelity vs Accuracy: Daily vs Weekly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424BF8-A6B4-154C-8CF9-E1A833D601A3}"/>
              </a:ext>
            </a:extLst>
          </p:cNvPr>
          <p:cNvGrpSpPr/>
          <p:nvPr/>
        </p:nvGrpSpPr>
        <p:grpSpPr>
          <a:xfrm>
            <a:off x="355600" y="716996"/>
            <a:ext cx="5956300" cy="4426504"/>
            <a:chOff x="129830" y="838200"/>
            <a:chExt cx="5585170" cy="5136362"/>
          </a:xfrm>
        </p:grpSpPr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F0DCBEE9-55EE-8D45-BB1A-33EA05042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60" b="8040"/>
            <a:stretch/>
          </p:blipFill>
          <p:spPr>
            <a:xfrm>
              <a:off x="129831" y="838200"/>
              <a:ext cx="5585169" cy="2590800"/>
            </a:xfrm>
            <a:prstGeom prst="rect">
              <a:avLst/>
            </a:prstGeom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B3F7B608-AD2C-644C-BDC2-B42C211D6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8" t="9485" b="7028"/>
            <a:stretch/>
          </p:blipFill>
          <p:spPr>
            <a:xfrm>
              <a:off x="129830" y="3289300"/>
              <a:ext cx="5585169" cy="268526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95E50D-2B7D-6546-A71E-01EBBB97A051}"/>
              </a:ext>
            </a:extLst>
          </p:cNvPr>
          <p:cNvGrpSpPr/>
          <p:nvPr/>
        </p:nvGrpSpPr>
        <p:grpSpPr>
          <a:xfrm>
            <a:off x="6311899" y="726915"/>
            <a:ext cx="5420083" cy="4416585"/>
            <a:chOff x="6096000" y="883438"/>
            <a:chExt cx="5291667" cy="4831562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D512DC27-0A9D-974D-B1FC-AF46B41F4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1" t="10880" r="1805" b="7176"/>
            <a:stretch/>
          </p:blipFill>
          <p:spPr>
            <a:xfrm>
              <a:off x="6096000" y="883438"/>
              <a:ext cx="5291667" cy="2405862"/>
            </a:xfrm>
            <a:prstGeom prst="rect">
              <a:avLst/>
            </a:prstGeom>
          </p:spPr>
        </p:pic>
        <p:pic>
          <p:nvPicPr>
            <p:cNvPr id="31" name="Picture 30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513E4DCD-5867-2A4B-80C5-BC37DCCA6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3" t="9491" r="1528" b="8333"/>
            <a:stretch/>
          </p:blipFill>
          <p:spPr>
            <a:xfrm>
              <a:off x="6096000" y="3429000"/>
              <a:ext cx="5291666" cy="22860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7098572-BAED-DA42-B8D1-0D3A2A8DC611}"/>
              </a:ext>
            </a:extLst>
          </p:cNvPr>
          <p:cNvSpPr txBox="1"/>
          <p:nvPr/>
        </p:nvSpPr>
        <p:spPr>
          <a:xfrm>
            <a:off x="66824" y="5143500"/>
            <a:ext cx="1174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Prophet’s model fit to the training data is shown for data with daily and weekly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fit and forecast to weekly data is observed; daily data also suffers from undershooting (fixed via value clipping)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 using weekly projections given that external factors may have much bigger impact on daily projections</a:t>
            </a:r>
          </a:p>
        </p:txBody>
      </p:sp>
    </p:spTree>
    <p:extLst>
      <p:ext uri="{BB962C8B-B14F-4D97-AF65-F5344CB8AC3E}">
        <p14:creationId xmlns:p14="http://schemas.microsoft.com/office/powerpoint/2010/main" val="268792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3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Model Evaluation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C321A9C-7642-7E41-8824-E9582D3E0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547368"/>
              </p:ext>
            </p:extLst>
          </p:nvPr>
        </p:nvGraphicFramePr>
        <p:xfrm>
          <a:off x="784258" y="4762262"/>
          <a:ext cx="3917333" cy="125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730">
                  <a:extLst>
                    <a:ext uri="{9D8B030D-6E8A-4147-A177-3AD203B41FA5}">
                      <a16:colId xmlns:a16="http://schemas.microsoft.com/office/drawing/2014/main" val="456178600"/>
                    </a:ext>
                  </a:extLst>
                </a:gridCol>
                <a:gridCol w="1494600">
                  <a:extLst>
                    <a:ext uri="{9D8B030D-6E8A-4147-A177-3AD203B41FA5}">
                      <a16:colId xmlns:a16="http://schemas.microsoft.com/office/drawing/2014/main" val="2750523664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73080153"/>
                    </a:ext>
                  </a:extLst>
                </a:gridCol>
              </a:tblGrid>
              <a:tr h="352822">
                <a:tc>
                  <a:txBody>
                    <a:bodyPr/>
                    <a:lstStyle/>
                    <a:p>
                      <a:r>
                        <a:rPr lang="en-US" sz="1200" dirty="0"/>
                        <a:t>Modeling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RMSE/Mean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735784"/>
                  </a:ext>
                </a:extLst>
              </a:tr>
              <a:tr h="211693">
                <a:tc>
                  <a:txBody>
                    <a:bodyPr/>
                    <a:lstStyle/>
                    <a:p>
                      <a:r>
                        <a:rPr lang="en-US" sz="1200" dirty="0"/>
                        <a:t>Prophet (Daily)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07956"/>
                  </a:ext>
                </a:extLst>
              </a:tr>
              <a:tr h="222088">
                <a:tc>
                  <a:txBody>
                    <a:bodyPr/>
                    <a:lstStyle/>
                    <a:p>
                      <a:r>
                        <a:rPr lang="en-US" sz="1200" dirty="0"/>
                        <a:t>Prophet (Weekly)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43739"/>
                  </a:ext>
                </a:extLst>
              </a:tr>
              <a:tr h="352822">
                <a:tc>
                  <a:txBody>
                    <a:bodyPr/>
                    <a:lstStyle/>
                    <a:p>
                      <a:r>
                        <a:rPr lang="en-US" sz="1200" dirty="0"/>
                        <a:t>Random Forest (Daily)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36955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7087830-0EA7-4940-902A-CA9925802029}"/>
              </a:ext>
            </a:extLst>
          </p:cNvPr>
          <p:cNvGrpSpPr/>
          <p:nvPr/>
        </p:nvGrpSpPr>
        <p:grpSpPr>
          <a:xfrm>
            <a:off x="40795" y="579757"/>
            <a:ext cx="12110410" cy="4246244"/>
            <a:chOff x="0" y="757556"/>
            <a:chExt cx="12110410" cy="45297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19DC56-37AF-9A44-9BC4-588144AC5954}"/>
                </a:ext>
              </a:extLst>
            </p:cNvPr>
            <p:cNvGrpSpPr/>
            <p:nvPr/>
          </p:nvGrpSpPr>
          <p:grpSpPr>
            <a:xfrm>
              <a:off x="6090609" y="861696"/>
              <a:ext cx="6019801" cy="4425593"/>
              <a:chOff x="6172199" y="-167640"/>
              <a:chExt cx="6019801" cy="4795520"/>
            </a:xfrm>
          </p:grpSpPr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E484CCBD-21C5-FD45-AF2C-BE8CF52D9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97600" y="-167640"/>
                <a:ext cx="5994400" cy="2397760"/>
              </a:xfrm>
              <a:prstGeom prst="rect">
                <a:avLst/>
              </a:prstGeom>
            </p:spPr>
          </p:pic>
          <p:pic>
            <p:nvPicPr>
              <p:cNvPr id="7" name="Picture 6" descr="Chart, histogram&#10;&#10;Description automatically generated">
                <a:extLst>
                  <a:ext uri="{FF2B5EF4-FFF2-40B4-BE49-F238E27FC236}">
                    <a16:creationId xmlns:a16="http://schemas.microsoft.com/office/drawing/2014/main" id="{C99AEEF1-439C-0A4A-98F3-E740716C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2199" y="2230120"/>
                <a:ext cx="5994400" cy="239776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85C165D-5837-9743-A2AD-A210FA240E07}"/>
                </a:ext>
              </a:extLst>
            </p:cNvPr>
            <p:cNvGrpSpPr/>
            <p:nvPr/>
          </p:nvGrpSpPr>
          <p:grpSpPr>
            <a:xfrm>
              <a:off x="0" y="757556"/>
              <a:ext cx="6150866" cy="4404004"/>
              <a:chOff x="0" y="644526"/>
              <a:chExt cx="5600700" cy="4404004"/>
            </a:xfrm>
          </p:grpSpPr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CFA9ECDD-E18D-F343-BE92-C009EED7C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644526"/>
                <a:ext cx="5545833" cy="2218333"/>
              </a:xfrm>
              <a:prstGeom prst="rect">
                <a:avLst/>
              </a:prstGeom>
            </p:spPr>
          </p:pic>
          <p:pic>
            <p:nvPicPr>
              <p:cNvPr id="19" name="Picture 18" descr="Chart, bar chart, line chart&#10;&#10;Description automatically generated">
                <a:extLst>
                  <a:ext uri="{FF2B5EF4-FFF2-40B4-BE49-F238E27FC236}">
                    <a16:creationId xmlns:a16="http://schemas.microsoft.com/office/drawing/2014/main" id="{EDF10E0E-11DE-5648-8E53-93258204A7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515" b="3368"/>
              <a:stretch/>
            </p:blipFill>
            <p:spPr>
              <a:xfrm>
                <a:off x="54867" y="2862859"/>
                <a:ext cx="5545833" cy="2185671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2A2FF-67A0-904D-8978-12952B586EB1}"/>
                </a:ext>
              </a:extLst>
            </p:cNvPr>
            <p:cNvSpPr txBox="1"/>
            <p:nvPr/>
          </p:nvSpPr>
          <p:spPr>
            <a:xfrm>
              <a:off x="1410303" y="912614"/>
              <a:ext cx="3592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Forest Feature Importance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4E4CEE-24DE-414E-92B1-1D03F76C5B37}"/>
                </a:ext>
              </a:extLst>
            </p:cNvPr>
            <p:cNvSpPr txBox="1"/>
            <p:nvPr/>
          </p:nvSpPr>
          <p:spPr>
            <a:xfrm>
              <a:off x="1219803" y="3006527"/>
              <a:ext cx="380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Forest Prediction vs Test 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80DDDB-8F02-5D42-8C21-03911BCC877B}"/>
                </a:ext>
              </a:extLst>
            </p:cNvPr>
            <p:cNvSpPr txBox="1"/>
            <p:nvPr/>
          </p:nvSpPr>
          <p:spPr>
            <a:xfrm>
              <a:off x="7503109" y="3022423"/>
              <a:ext cx="3255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Prophet’s Prediction vs Test 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A1F02-0B6C-154D-ABB1-37101258967F}"/>
                </a:ext>
              </a:extLst>
            </p:cNvPr>
            <p:cNvSpPr txBox="1"/>
            <p:nvPr/>
          </p:nvSpPr>
          <p:spPr>
            <a:xfrm>
              <a:off x="7616178" y="912614"/>
              <a:ext cx="401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Weekly Prophet’s Prediction vs Test Data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75ECA9-766F-CD4E-B9C5-9B5B8E46F252}"/>
              </a:ext>
            </a:extLst>
          </p:cNvPr>
          <p:cNvSpPr txBox="1"/>
          <p:nvPr/>
        </p:nvSpPr>
        <p:spPr>
          <a:xfrm>
            <a:off x="4897465" y="4831059"/>
            <a:ext cx="729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prediction to test data observed with RF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RF’s feature importance helps with selecting lag </a:t>
            </a:r>
            <a:r>
              <a:rPr lang="en-US" dirty="0" err="1"/>
              <a:t>coeff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Lag used for RF is consistent with PACF 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prediction to weekly frequency obtained with Prophet</a:t>
            </a:r>
          </a:p>
        </p:txBody>
      </p:sp>
    </p:spTree>
    <p:extLst>
      <p:ext uri="{BB962C8B-B14F-4D97-AF65-F5344CB8AC3E}">
        <p14:creationId xmlns:p14="http://schemas.microsoft.com/office/powerpoint/2010/main" val="293030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3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Summary &amp;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19842-2943-2248-ABA2-230C3C9800A5}"/>
              </a:ext>
            </a:extLst>
          </p:cNvPr>
          <p:cNvSpPr txBox="1"/>
          <p:nvPr/>
        </p:nvSpPr>
        <p:spPr>
          <a:xfrm>
            <a:off x="173659" y="933867"/>
            <a:ext cx="6023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OOP Python-based framework implemented to project service call estimations into the future: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Extensible framework encompasses data ingestion, pre-processing, feature engineering, EDA, model development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modeling approaches explored with varying degree of success accuracy (both univariate and multivariate forecasting approaches)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Prophet’s prediction with uncertainty band appears to be the most attractive choice – overprint of external influence can be high for daily frequency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 for data collection along with ideas to extend the work were 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68596-93E1-7F46-AD39-B6CBC133F27F}"/>
              </a:ext>
            </a:extLst>
          </p:cNvPr>
          <p:cNvGrpSpPr/>
          <p:nvPr/>
        </p:nvGrpSpPr>
        <p:grpSpPr>
          <a:xfrm>
            <a:off x="6197601" y="809626"/>
            <a:ext cx="5820740" cy="5114843"/>
            <a:chOff x="6689557" y="391531"/>
            <a:chExt cx="5358063" cy="53832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23D60E-7970-BC46-99F1-E3C52DB2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51" b="6408"/>
            <a:stretch/>
          </p:blipFill>
          <p:spPr>
            <a:xfrm>
              <a:off x="6689557" y="391531"/>
              <a:ext cx="5358063" cy="27800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258E5B-825B-1345-825C-5676998A6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9" t="10937" r="2612" b="7134"/>
            <a:stretch/>
          </p:blipFill>
          <p:spPr>
            <a:xfrm>
              <a:off x="6783005" y="3088701"/>
              <a:ext cx="5235334" cy="268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77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F97F-BF56-4A4E-B90E-68A24701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900" y="2498725"/>
            <a:ext cx="3124200" cy="1325563"/>
          </a:xfrm>
        </p:spPr>
        <p:txBody>
          <a:bodyPr/>
          <a:lstStyle/>
          <a:p>
            <a:r>
              <a:rPr lang="en-US" b="1" dirty="0"/>
              <a:t>Backup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B03CB-89EE-AD42-872C-4824D002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AB9D-D4BC-8E46-AD0C-ECCC38D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3"/>
            <a:ext cx="11201400" cy="804863"/>
          </a:xfrm>
        </p:spPr>
        <p:txBody>
          <a:bodyPr>
            <a:normAutofit/>
          </a:bodyPr>
          <a:lstStyle/>
          <a:p>
            <a:r>
              <a:rPr lang="en-US" b="1" dirty="0"/>
              <a:t>Data Ingestion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75ECA9-766F-CD4E-B9C5-9B5B8E46F252}"/>
              </a:ext>
            </a:extLst>
          </p:cNvPr>
          <p:cNvSpPr txBox="1"/>
          <p:nvPr/>
        </p:nvSpPr>
        <p:spPr>
          <a:xfrm>
            <a:off x="-26503" y="929002"/>
            <a:ext cx="57823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SQLLite</a:t>
            </a:r>
            <a:r>
              <a:rPr lang="en-US" dirty="0"/>
              <a:t> DB ingested as pandas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checks for datatype (integer for service call volumes) along with feature engineering of datetime objects are handled using Pandas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missing information was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 type (string object) converted </a:t>
            </a:r>
            <a:r>
              <a:rPr lang="en-US" dirty="0" err="1"/>
              <a:t>numerics</a:t>
            </a:r>
            <a:r>
              <a:rPr lang="en-US" dirty="0"/>
              <a:t> along with other </a:t>
            </a:r>
            <a:r>
              <a:rPr lang="en-US" dirty="0" err="1"/>
              <a:t>dataframe</a:t>
            </a:r>
            <a:r>
              <a:rPr lang="en-US" dirty="0"/>
              <a:t> reshaping and merging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FA446-D919-AC49-B6F4-087814574192}"/>
              </a:ext>
            </a:extLst>
          </p:cNvPr>
          <p:cNvSpPr txBox="1"/>
          <p:nvPr/>
        </p:nvSpPr>
        <p:spPr>
          <a:xfrm>
            <a:off x="5729315" y="809626"/>
            <a:ext cx="6228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DatetimeIndex</a:t>
            </a:r>
            <a:r>
              <a:rPr lang="en-US" sz="1200" dirty="0"/>
              <a:t>: 529769 entries, 2011-12-01 06:12:00 to 2015-12-01 15:03:00</a:t>
            </a:r>
          </a:p>
          <a:p>
            <a:r>
              <a:rPr lang="en-US" sz="1200" dirty="0"/>
              <a:t>Data columns (total 12 columns):</a:t>
            </a:r>
          </a:p>
          <a:p>
            <a:r>
              <a:rPr lang="en-US" sz="1200" dirty="0"/>
              <a:t> #   Column              Non-Null Count   </a:t>
            </a:r>
            <a:r>
              <a:rPr lang="en-US" sz="1200" dirty="0" err="1"/>
              <a:t>Dtype</a:t>
            </a:r>
            <a:r>
              <a:rPr lang="en-US" sz="1200" dirty="0"/>
              <a:t>          </a:t>
            </a:r>
          </a:p>
          <a:p>
            <a:r>
              <a:rPr lang="en-US" sz="1200" dirty="0"/>
              <a:t>---  ------              --------------   -----          </a:t>
            </a:r>
          </a:p>
          <a:p>
            <a:r>
              <a:rPr lang="en-US" sz="1200" dirty="0"/>
              <a:t> 0   RECEIVED_DATE       529769 non-null  datetime64[ns] </a:t>
            </a:r>
          </a:p>
          <a:p>
            <a:r>
              <a:rPr lang="en-US" sz="1200" dirty="0"/>
              <a:t> 1   RECEIVED_TIME       529769 non-null  timedelta64[ns]</a:t>
            </a:r>
          </a:p>
          <a:p>
            <a:r>
              <a:rPr lang="en-US" sz="1200" dirty="0"/>
              <a:t> 2   REQUEST_TYPE        529769 non-null  object         </a:t>
            </a:r>
          </a:p>
          <a:p>
            <a:r>
              <a:rPr lang="en-US" sz="1200" dirty="0"/>
              <a:t> 3   TOWN_NAME           529769 non-null  object         </a:t>
            </a:r>
          </a:p>
          <a:p>
            <a:r>
              <a:rPr lang="en-US" sz="1200" dirty="0"/>
              <a:t> 4   YEAR                529769 non-null  int64          </a:t>
            </a:r>
          </a:p>
          <a:p>
            <a:r>
              <a:rPr lang="en-US" sz="1200" dirty="0"/>
              <a:t> 5   MONTH               529769 non-null  int64          </a:t>
            </a:r>
          </a:p>
          <a:p>
            <a:r>
              <a:rPr lang="en-US" sz="1200" dirty="0"/>
              <a:t> 6   WEEK                529769 non-null  int64          </a:t>
            </a:r>
          </a:p>
          <a:p>
            <a:r>
              <a:rPr lang="en-US" sz="1200" dirty="0"/>
              <a:t> 7   DAYS                529769 non-null  int64          </a:t>
            </a:r>
          </a:p>
          <a:p>
            <a:r>
              <a:rPr lang="en-US" sz="1200" dirty="0"/>
              <a:t> 8   REQUEST_TYPE_E      529769 non-null  int64          </a:t>
            </a:r>
          </a:p>
          <a:p>
            <a:r>
              <a:rPr lang="en-US" sz="1200" dirty="0"/>
              <a:t> 9   REQUEST_TYPE_N      529769 non-null  int64          </a:t>
            </a:r>
          </a:p>
          <a:p>
            <a:r>
              <a:rPr lang="en-US" sz="1200" dirty="0"/>
              <a:t> 10  REQUEST_TYPE_TOTAL  529769 non-null  int64          </a:t>
            </a:r>
          </a:p>
          <a:p>
            <a:r>
              <a:rPr lang="en-US" sz="1200" dirty="0"/>
              <a:t> 11  REQUEST_ET_RATIO    529769 non-null  float64        </a:t>
            </a:r>
          </a:p>
          <a:p>
            <a:r>
              <a:rPr lang="en-US" sz="1200" dirty="0" err="1"/>
              <a:t>dtypes</a:t>
            </a:r>
            <a:r>
              <a:rPr lang="en-US" sz="1200" dirty="0"/>
              <a:t>: datetime64[ns](1), float64(1), int64(7), object(2), timedelta64[ns](1)</a:t>
            </a:r>
          </a:p>
          <a:p>
            <a:r>
              <a:rPr lang="en-US" sz="1200" dirty="0"/>
              <a:t>memory usage: 52.5+ MB</a:t>
            </a:r>
          </a:p>
        </p:txBody>
      </p:sp>
    </p:spTree>
    <p:extLst>
      <p:ext uri="{BB962C8B-B14F-4D97-AF65-F5344CB8AC3E}">
        <p14:creationId xmlns:p14="http://schemas.microsoft.com/office/powerpoint/2010/main" val="365043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4F9170-DE45-6F46-A3BD-230358B86CDE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1A32F99-3780-4F4B-995C-F995E0B13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554568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339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44AD-E15D-114A-8EB5-2C28DC82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CD996047-D935-5C40-9488-0F239E1F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144" y="1188846"/>
            <a:ext cx="10515600" cy="42062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2C4A-E30D-FA41-A8A2-23FBEA57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DC47-363A-794D-9218-1D92FAC1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C6B415C-C7DD-E945-9523-C0ED237B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220" y="136525"/>
            <a:ext cx="4322736" cy="7204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93D2A-A7FF-754C-90FD-BC38AABC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14ED63-3564-F240-A117-135E9D16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28" y="309806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399A-DCDE-5C4F-9B26-655749FB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09BFCD-0379-374B-B94C-2D2EC766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EF19F-D971-4D44-A318-EC016949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5499-CFD3-6342-8424-FE67F3A0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CF6E3-8CE9-4F45-917E-004FD1162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753B-D573-A04C-AFFA-6C18E97F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8B88-762F-C74A-88C8-4FE6AE97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255"/>
            <a:ext cx="11163300" cy="997745"/>
          </a:xfrm>
        </p:spPr>
        <p:txBody>
          <a:bodyPr/>
          <a:lstStyle/>
          <a:p>
            <a:r>
              <a:rPr lang="en-US" dirty="0"/>
              <a:t>Model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9974B-640D-CF44-8473-2E74D5D2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7947F-5E8B-F542-8B9F-F4178DC2363F}"/>
              </a:ext>
            </a:extLst>
          </p:cNvPr>
          <p:cNvGrpSpPr/>
          <p:nvPr/>
        </p:nvGrpSpPr>
        <p:grpSpPr>
          <a:xfrm>
            <a:off x="1459509" y="849908"/>
            <a:ext cx="8941791" cy="5158183"/>
            <a:chOff x="1738909" y="912417"/>
            <a:chExt cx="8167091" cy="50149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E0CD3-EBBD-D74B-B03A-2BA02A3F3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2308" y="912417"/>
              <a:ext cx="3823692" cy="4996655"/>
            </a:xfrm>
            <a:prstGeom prst="rect">
              <a:avLst/>
            </a:prstGeom>
          </p:spPr>
        </p:pic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D841728-2B2D-734A-A4F9-049ACFAC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8909" y="930672"/>
              <a:ext cx="3823692" cy="4996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03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755BD7-668C-5F40-ACC9-73008675756A}"/>
              </a:ext>
            </a:extLst>
          </p:cNvPr>
          <p:cNvSpPr/>
          <p:nvPr/>
        </p:nvSpPr>
        <p:spPr>
          <a:xfrm>
            <a:off x="999908" y="2207905"/>
            <a:ext cx="1847088" cy="184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About 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96BE63-8E81-D146-980E-0BE6988E3662}"/>
              </a:ext>
            </a:extLst>
          </p:cNvPr>
          <p:cNvGrpSpPr/>
          <p:nvPr/>
        </p:nvGrpSpPr>
        <p:grpSpPr>
          <a:xfrm>
            <a:off x="2981108" y="440065"/>
            <a:ext cx="1018032" cy="1018032"/>
            <a:chOff x="3883152" y="353568"/>
            <a:chExt cx="1018032" cy="10180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27AFFF-D6AD-CD48-8A91-F8914ED0BA5D}"/>
                </a:ext>
              </a:extLst>
            </p:cNvPr>
            <p:cNvSpPr/>
            <p:nvPr/>
          </p:nvSpPr>
          <p:spPr>
            <a:xfrm>
              <a:off x="3883152" y="353568"/>
              <a:ext cx="1018032" cy="101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>
                <a:latin typeface="Lucida Sans" panose="020B0602030504020204" pitchFamily="34" charset="77"/>
              </a:endParaRPr>
            </a:p>
          </p:txBody>
        </p:sp>
        <p:pic>
          <p:nvPicPr>
            <p:cNvPr id="11" name="Graphic 10" descr="Graduation cap with solid fill">
              <a:extLst>
                <a:ext uri="{FF2B5EF4-FFF2-40B4-BE49-F238E27FC236}">
                  <a16:creationId xmlns:a16="http://schemas.microsoft.com/office/drawing/2014/main" id="{38DE1B10-C78C-8D45-9727-C64BBB43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06370" y="525294"/>
              <a:ext cx="642026" cy="642026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D147CAF-96FC-2245-8E7F-4E2F9110C03B}"/>
              </a:ext>
            </a:extLst>
          </p:cNvPr>
          <p:cNvSpPr/>
          <p:nvPr/>
        </p:nvSpPr>
        <p:spPr>
          <a:xfrm>
            <a:off x="5370740" y="2622433"/>
            <a:ext cx="1018032" cy="101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>
              <a:latin typeface="Lucida Sans" panose="020B0602030504020204" pitchFamily="34" charset="7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74B7E3-25F4-CD49-AC1A-6629A11426C1}"/>
              </a:ext>
            </a:extLst>
          </p:cNvPr>
          <p:cNvGrpSpPr/>
          <p:nvPr/>
        </p:nvGrpSpPr>
        <p:grpSpPr>
          <a:xfrm>
            <a:off x="4175924" y="1598497"/>
            <a:ext cx="2115312" cy="1944431"/>
            <a:chOff x="4666748" y="1617418"/>
            <a:chExt cx="2115312" cy="19444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4EA71E-9F4C-244E-8B8F-43CB11E8A8DA}"/>
                </a:ext>
              </a:extLst>
            </p:cNvPr>
            <p:cNvSpPr/>
            <p:nvPr/>
          </p:nvSpPr>
          <p:spPr>
            <a:xfrm>
              <a:off x="4666748" y="1617418"/>
              <a:ext cx="1018032" cy="101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 dirty="0">
                <a:latin typeface="Lucida Sans" panose="020B0602030504020204" pitchFamily="34" charset="77"/>
              </a:endParaRPr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3C7AFC71-4B9C-E04A-ADD4-79317D57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9100" y="2738889"/>
              <a:ext cx="822960" cy="82296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9E4674-4ED5-5A4B-A653-68184CF63FCD}"/>
              </a:ext>
            </a:extLst>
          </p:cNvPr>
          <p:cNvGrpSpPr/>
          <p:nvPr/>
        </p:nvGrpSpPr>
        <p:grpSpPr>
          <a:xfrm>
            <a:off x="4175924" y="3634561"/>
            <a:ext cx="1018032" cy="1018032"/>
            <a:chOff x="5077968" y="3505200"/>
            <a:chExt cx="1018032" cy="10180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D25E7A-0B5B-0843-944F-20D4738F86AA}"/>
                </a:ext>
              </a:extLst>
            </p:cNvPr>
            <p:cNvSpPr/>
            <p:nvPr/>
          </p:nvSpPr>
          <p:spPr>
            <a:xfrm>
              <a:off x="5077968" y="3505200"/>
              <a:ext cx="1018032" cy="101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>
                <a:latin typeface="Lucida Sans" panose="020B0602030504020204" pitchFamily="34" charset="77"/>
              </a:endParaRPr>
            </a:p>
          </p:txBody>
        </p:sp>
        <p:pic>
          <p:nvPicPr>
            <p:cNvPr id="17" name="Graphic 16" descr="Ribbon with solid fill">
              <a:extLst>
                <a:ext uri="{FF2B5EF4-FFF2-40B4-BE49-F238E27FC236}">
                  <a16:creationId xmlns:a16="http://schemas.microsoft.com/office/drawing/2014/main" id="{A5F513AD-BC95-FD4B-9116-E786AD6ED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73040" y="3700272"/>
              <a:ext cx="627888" cy="627888"/>
            </a:xfrm>
            <a:prstGeom prst="rect">
              <a:avLst/>
            </a:prstGeom>
          </p:spPr>
        </p:pic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C6D4264-17B9-AD48-942F-106C9EE25051}"/>
              </a:ext>
            </a:extLst>
          </p:cNvPr>
          <p:cNvCxnSpPr>
            <a:stCxn id="4" idx="0"/>
            <a:endCxn id="5" idx="2"/>
          </p:cNvCxnSpPr>
          <p:nvPr/>
        </p:nvCxnSpPr>
        <p:spPr>
          <a:xfrm rot="5400000" flipH="1" flipV="1">
            <a:off x="1822868" y="1049665"/>
            <a:ext cx="1258824" cy="10576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1EB3FDD-CE76-B042-A09E-267CF6B4EE71}"/>
              </a:ext>
            </a:extLst>
          </p:cNvPr>
          <p:cNvCxnSpPr>
            <a:cxnSpLocks/>
            <a:stCxn id="4" idx="4"/>
            <a:endCxn id="9" idx="2"/>
          </p:cNvCxnSpPr>
          <p:nvPr/>
        </p:nvCxnSpPr>
        <p:spPr>
          <a:xfrm rot="16200000" flipH="1">
            <a:off x="1926922" y="4051523"/>
            <a:ext cx="1050717" cy="10576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F294EE-9553-3745-912E-AA8046ABFE6F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846996" y="3131449"/>
            <a:ext cx="2523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D40D6C2-8F6D-E045-8270-D0FF5F3064C8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rot="5400000" flipH="1" flipV="1">
            <a:off x="3190764" y="1493245"/>
            <a:ext cx="370892" cy="15994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D5A97706-94B9-4141-9433-B6A455CD018B}"/>
              </a:ext>
            </a:extLst>
          </p:cNvPr>
          <p:cNvCxnSpPr>
            <a:cxnSpLocks/>
            <a:stCxn id="4" idx="5"/>
            <a:endCxn id="8" idx="2"/>
          </p:cNvCxnSpPr>
          <p:nvPr/>
        </p:nvCxnSpPr>
        <p:spPr>
          <a:xfrm rot="16200000" flipH="1">
            <a:off x="3196668" y="3164321"/>
            <a:ext cx="359084" cy="15994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5E6BA93-4FC0-624F-AF56-BE01260E621F}"/>
              </a:ext>
            </a:extLst>
          </p:cNvPr>
          <p:cNvSpPr txBox="1"/>
          <p:nvPr/>
        </p:nvSpPr>
        <p:spPr>
          <a:xfrm>
            <a:off x="3999140" y="595633"/>
            <a:ext cx="2847254" cy="611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PhD</a:t>
            </a:r>
            <a:r>
              <a:rPr lang="en-US" sz="1200" dirty="0">
                <a:latin typeface="Lucida Sans" panose="020B0602030504020204" pitchFamily="34" charset="77"/>
              </a:rPr>
              <a:t>. Mechanical Engineering, 2010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B.S.  </a:t>
            </a:r>
            <a:r>
              <a:rPr lang="en-US" sz="1200" dirty="0">
                <a:latin typeface="Lucida Sans" panose="020B0602030504020204" pitchFamily="34" charset="77"/>
              </a:rPr>
              <a:t>Mechanical Engineering, 2003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0DE26-33C1-BC4A-9374-8555BF96A598}"/>
              </a:ext>
            </a:extLst>
          </p:cNvPr>
          <p:cNvSpPr txBox="1"/>
          <p:nvPr/>
        </p:nvSpPr>
        <p:spPr>
          <a:xfrm>
            <a:off x="5193956" y="1582396"/>
            <a:ext cx="3111749" cy="88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ExxonMobil</a:t>
            </a:r>
            <a:r>
              <a:rPr lang="en-US" sz="1200" dirty="0">
                <a:latin typeface="Lucida Sans" panose="020B0602030504020204" pitchFamily="34" charset="77"/>
              </a:rPr>
              <a:t>, 2013 – Present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</a:t>
            </a:r>
            <a:r>
              <a:rPr lang="en-US" sz="1200" b="1" dirty="0">
                <a:latin typeface="Lucida Sans" panose="020B0602030504020204" pitchFamily="34" charset="77"/>
              </a:rPr>
              <a:t>Los Alamos National Lab</a:t>
            </a:r>
            <a:r>
              <a:rPr lang="en-US" sz="1200" dirty="0">
                <a:latin typeface="Lucida Sans" panose="020B0602030504020204" pitchFamily="34" charset="77"/>
              </a:rPr>
              <a:t>, 2010-2013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The University of Iowa</a:t>
            </a:r>
            <a:r>
              <a:rPr lang="en-US" sz="1200" dirty="0">
                <a:latin typeface="Lucida Sans" panose="020B0602030504020204" pitchFamily="34" charset="77"/>
              </a:rPr>
              <a:t>, 2004 - 2010</a:t>
            </a:r>
          </a:p>
        </p:txBody>
      </p:sp>
      <p:pic>
        <p:nvPicPr>
          <p:cNvPr id="81" name="Graphic 80" descr="Briefcase with solid fill">
            <a:extLst>
              <a:ext uri="{FF2B5EF4-FFF2-40B4-BE49-F238E27FC236}">
                <a16:creationId xmlns:a16="http://schemas.microsoft.com/office/drawing/2014/main" id="{E6ECBDFD-FFD1-6045-8591-47FB2B7C2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257" y="1865865"/>
            <a:ext cx="483366" cy="48336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4B96B6E-739D-FB47-9F6D-FD1990F140BB}"/>
              </a:ext>
            </a:extLst>
          </p:cNvPr>
          <p:cNvSpPr txBox="1"/>
          <p:nvPr/>
        </p:nvSpPr>
        <p:spPr>
          <a:xfrm>
            <a:off x="6388772" y="2687384"/>
            <a:ext cx="5557932" cy="88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</a:t>
            </a:r>
            <a:r>
              <a:rPr lang="en-US" sz="1200" b="1" dirty="0">
                <a:latin typeface="Lucida Sans" panose="020B0602030504020204" pitchFamily="34" charset="77"/>
              </a:rPr>
              <a:t>Computer Science: </a:t>
            </a:r>
            <a:r>
              <a:rPr lang="en-US" sz="1200" dirty="0">
                <a:latin typeface="Lucida Sans" panose="020B0602030504020204" pitchFamily="34" charset="77"/>
              </a:rPr>
              <a:t>Python</a:t>
            </a:r>
            <a:r>
              <a:rPr lang="en-US" sz="1200" b="1" dirty="0">
                <a:latin typeface="Lucida Sans" panose="020B0602030504020204" pitchFamily="34" charset="77"/>
              </a:rPr>
              <a:t>, </a:t>
            </a:r>
            <a:r>
              <a:rPr lang="en-US" sz="1200" dirty="0">
                <a:latin typeface="Lucida Sans" panose="020B0602030504020204" pitchFamily="34" charset="77"/>
              </a:rPr>
              <a:t>C, C++, Machine Learning, HPC, CUDA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 </a:t>
            </a:r>
            <a:r>
              <a:rPr lang="en-US" sz="1200" b="1" dirty="0">
                <a:latin typeface="Lucida Sans" panose="020B0602030504020204" pitchFamily="34" charset="77"/>
              </a:rPr>
              <a:t>Technical</a:t>
            </a:r>
            <a:r>
              <a:rPr lang="en-US" sz="1200" dirty="0">
                <a:latin typeface="Lucida Sans" panose="020B0602030504020204" pitchFamily="34" charset="77"/>
              </a:rPr>
              <a:t>: Computational Physics, Applied Statistics, </a:t>
            </a:r>
            <a:r>
              <a:rPr lang="en-US" sz="1200" dirty="0" err="1">
                <a:latin typeface="Lucida Sans" panose="020B0602030504020204" pitchFamily="34" charset="77"/>
              </a:rPr>
              <a:t>Engg</a:t>
            </a:r>
            <a:r>
              <a:rPr lang="en-US" sz="1200" dirty="0">
                <a:latin typeface="Lucida Sans" panose="020B0602030504020204" pitchFamily="34" charset="77"/>
              </a:rPr>
              <a:t>. Economics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</a:t>
            </a:r>
            <a:r>
              <a:rPr lang="en-US" sz="1200" b="1" dirty="0">
                <a:latin typeface="Lucida Sans" panose="020B0602030504020204" pitchFamily="34" charset="77"/>
              </a:rPr>
              <a:t>Leadership</a:t>
            </a:r>
            <a:r>
              <a:rPr lang="en-US" sz="1200" dirty="0">
                <a:latin typeface="Lucida Sans" panose="020B0602030504020204" pitchFamily="34" charset="77"/>
              </a:rPr>
              <a:t>: SME, Project Management, Technical Lead, Mentor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88E176-9C94-C04F-BA39-0FB12B4A3E36}"/>
              </a:ext>
            </a:extLst>
          </p:cNvPr>
          <p:cNvSpPr txBox="1"/>
          <p:nvPr/>
        </p:nvSpPr>
        <p:spPr>
          <a:xfrm>
            <a:off x="5135829" y="3699512"/>
            <a:ext cx="4474302" cy="88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</a:t>
            </a:r>
            <a:r>
              <a:rPr lang="en-US" sz="1200" b="1" dirty="0">
                <a:latin typeface="Lucida Sans" panose="020B0602030504020204" pitchFamily="34" charset="77"/>
              </a:rPr>
              <a:t>Work Highlight:</a:t>
            </a:r>
            <a:r>
              <a:rPr lang="en-US" sz="1200" dirty="0">
                <a:latin typeface="Lucida Sans" panose="020B0602030504020204" pitchFamily="34" charset="77"/>
              </a:rPr>
              <a:t> ExxonMobil Investor Day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  Outstanding Performance Award: </a:t>
            </a:r>
            <a:r>
              <a:rPr lang="en-US" sz="1200" dirty="0">
                <a:latin typeface="Lucida Sans" panose="020B0602030504020204" pitchFamily="34" charset="77"/>
              </a:rPr>
              <a:t>ExxonMobil</a:t>
            </a:r>
            <a:r>
              <a:rPr lang="en-US" sz="1200" b="1" dirty="0">
                <a:latin typeface="Lucida Sans" panose="020B0602030504020204" pitchFamily="34" charset="77"/>
              </a:rPr>
              <a:t> &amp; </a:t>
            </a:r>
            <a:r>
              <a:rPr lang="en-US" sz="1200" dirty="0">
                <a:latin typeface="Lucida Sans" panose="020B0602030504020204" pitchFamily="34" charset="77"/>
              </a:rPr>
              <a:t>LANL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</a:t>
            </a:r>
            <a:r>
              <a:rPr lang="en-US" sz="1200" b="1" dirty="0">
                <a:latin typeface="Lucida Sans" panose="020B0602030504020204" pitchFamily="34" charset="77"/>
              </a:rPr>
              <a:t>Best Presentation Award:</a:t>
            </a:r>
            <a:r>
              <a:rPr lang="en-US" sz="1200" dirty="0">
                <a:latin typeface="Lucida Sans" panose="020B0602030504020204" pitchFamily="34" charset="77"/>
              </a:rPr>
              <a:t> AIAA and UI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A8713E-CCD5-3648-93B0-B4A8B1D2C58F}"/>
              </a:ext>
            </a:extLst>
          </p:cNvPr>
          <p:cNvSpPr txBox="1"/>
          <p:nvPr/>
        </p:nvSpPr>
        <p:spPr>
          <a:xfrm>
            <a:off x="3949498" y="4824935"/>
            <a:ext cx="1539204" cy="611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Lucida Sans" panose="020B0602030504020204" pitchFamily="34" charset="77"/>
              </a:rPr>
              <a:t>  </a:t>
            </a:r>
            <a:r>
              <a:rPr lang="en-US" sz="1200" b="1" dirty="0">
                <a:latin typeface="Lucida Sans" panose="020B0602030504020204" pitchFamily="34" charset="77"/>
              </a:rPr>
              <a:t>Publications</a:t>
            </a:r>
            <a:r>
              <a:rPr lang="en-US" sz="1200" dirty="0">
                <a:latin typeface="Lucida Sans" panose="020B0602030504020204" pitchFamily="34" charset="77"/>
              </a:rPr>
              <a:t>: 30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Lucida Sans" panose="020B0602030504020204" pitchFamily="34" charset="77"/>
              </a:rPr>
              <a:t>  Citations: </a:t>
            </a:r>
            <a:r>
              <a:rPr lang="en-US" sz="1200" dirty="0">
                <a:latin typeface="Lucida Sans" panose="020B0602030504020204" pitchFamily="34" charset="77"/>
              </a:rPr>
              <a:t>700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93871D8-8A7C-9B4A-861F-619D28AC66F8}"/>
              </a:ext>
            </a:extLst>
          </p:cNvPr>
          <p:cNvGrpSpPr/>
          <p:nvPr/>
        </p:nvGrpSpPr>
        <p:grpSpPr>
          <a:xfrm>
            <a:off x="2981108" y="4596694"/>
            <a:ext cx="1018032" cy="1018032"/>
            <a:chOff x="2981108" y="4596694"/>
            <a:chExt cx="1018032" cy="10180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152AEF-99BF-604C-9884-648CF6B763E6}"/>
                </a:ext>
              </a:extLst>
            </p:cNvPr>
            <p:cNvSpPr/>
            <p:nvPr/>
          </p:nvSpPr>
          <p:spPr>
            <a:xfrm>
              <a:off x="2981108" y="4596694"/>
              <a:ext cx="1018032" cy="101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>
                <a:latin typeface="Lucida Sans" panose="020B0602030504020204" pitchFamily="34" charset="77"/>
              </a:endParaRPr>
            </a:p>
          </p:txBody>
        </p:sp>
        <p:pic>
          <p:nvPicPr>
            <p:cNvPr id="89" name="Graphic 88" descr="Books with solid fill">
              <a:extLst>
                <a:ext uri="{FF2B5EF4-FFF2-40B4-BE49-F238E27FC236}">
                  <a16:creationId xmlns:a16="http://schemas.microsoft.com/office/drawing/2014/main" id="{A23CE8B6-01D3-B241-B993-7539FF52A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56758" y="4799842"/>
              <a:ext cx="666733" cy="666733"/>
            </a:xfrm>
            <a:prstGeom prst="rect">
              <a:avLst/>
            </a:prstGeom>
          </p:spPr>
        </p:pic>
      </p:grpSp>
      <p:sp>
        <p:nvSpPr>
          <p:cNvPr id="93" name="Footer Placeholder 92">
            <a:extLst>
              <a:ext uri="{FF2B5EF4-FFF2-40B4-BE49-F238E27FC236}">
                <a16:creationId xmlns:a16="http://schemas.microsoft.com/office/drawing/2014/main" id="{7011A79C-0879-6A44-9AF1-5A7ABD3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140" y="6417935"/>
            <a:ext cx="4114800" cy="36512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7B6C757-6780-6941-AF08-0E9B4F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954"/>
            <a:ext cx="11422251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Key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5EAFD-0E5F-A240-B49E-9AE165513139}"/>
              </a:ext>
            </a:extLst>
          </p:cNvPr>
          <p:cNvSpPr txBox="1"/>
          <p:nvPr/>
        </p:nvSpPr>
        <p:spPr>
          <a:xfrm>
            <a:off x="-15358" y="759038"/>
            <a:ext cx="6482419" cy="557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Business</a:t>
            </a:r>
            <a:r>
              <a:rPr lang="en-US" sz="1500" dirty="0"/>
              <a:t> </a:t>
            </a:r>
            <a:r>
              <a:rPr lang="en-US" sz="1500" b="1" dirty="0"/>
              <a:t>Question: </a:t>
            </a:r>
            <a:r>
              <a:rPr lang="en-US" sz="1500" dirty="0"/>
              <a:t>Forecast emergency call volumes for the next 12Mo. given historical call volumes and service type</a:t>
            </a:r>
          </a:p>
          <a:p>
            <a:endParaRPr lang="en-US" sz="1500" b="1" dirty="0"/>
          </a:p>
          <a:p>
            <a:r>
              <a:rPr lang="en-US" sz="1500" b="1" dirty="0"/>
              <a:t>Business Impact: </a:t>
            </a:r>
            <a:r>
              <a:rPr lang="en-US" sz="1500" dirty="0"/>
              <a:t>Focused capital deployment with decreased response time delivering improved customer service and reduced service disruption*</a:t>
            </a:r>
          </a:p>
          <a:p>
            <a:endParaRPr lang="en-US" sz="1500" b="1" dirty="0"/>
          </a:p>
          <a:p>
            <a:r>
              <a:rPr lang="en-US" sz="1500" b="1" dirty="0"/>
              <a:t>Approach: </a:t>
            </a:r>
            <a:r>
              <a:rPr lang="en-US" sz="1500" dirty="0"/>
              <a:t>Projection from historical normal and emergency call trends, grounded by sound statistical analysis (Time Series and/or Machine Learning); timeline for work effort ~1 week (start to finish) </a:t>
            </a:r>
          </a:p>
          <a:p>
            <a:endParaRPr lang="en-US" sz="1500" dirty="0"/>
          </a:p>
          <a:p>
            <a:r>
              <a:rPr lang="en-US" sz="1500" b="1" dirty="0"/>
              <a:t>Key Findings</a:t>
            </a:r>
            <a:r>
              <a:rPr lang="en-US" sz="15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Expect continuous, increasing demand with a peak ~5000/week total (emergency + normal) service calls during the summer of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Expect to have constant demand (avg: ~200/week) for emergency call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Emergency call volumes likely to overwhelm the system at the beginning of the year (troughs in the system); these may coincide with seasonal weather patterns (analysis outside scope of current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Call volumes dominated by a handful of town – impact of geographical location and weather patterns can be considered as extensions of this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b="1" dirty="0"/>
              <a:t>Key Uncertainties: </a:t>
            </a:r>
            <a:r>
              <a:rPr lang="en-US" sz="1500" dirty="0"/>
              <a:t>External influence (outside of call volumes) such as  correlation with weather patterns, seasonal/storm events &amp; geographic location not considered. Surge call volumes difficult to predict and can offset prediction.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62927-40F3-E44D-9A3C-3B73A69E7445}"/>
              </a:ext>
            </a:extLst>
          </p:cNvPr>
          <p:cNvGrpSpPr/>
          <p:nvPr/>
        </p:nvGrpSpPr>
        <p:grpSpPr>
          <a:xfrm>
            <a:off x="6272463" y="45316"/>
            <a:ext cx="5745877" cy="5924469"/>
            <a:chOff x="6689557" y="391531"/>
            <a:chExt cx="5358063" cy="53832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BC3856-F32B-1946-93F2-2F2C06498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51" b="6408"/>
            <a:stretch/>
          </p:blipFill>
          <p:spPr>
            <a:xfrm>
              <a:off x="6689557" y="391531"/>
              <a:ext cx="5358063" cy="27800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477F60-DFDF-1547-A144-676062F6B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9" t="10937" r="2612" b="7134"/>
            <a:stretch/>
          </p:blipFill>
          <p:spPr>
            <a:xfrm>
              <a:off x="6783005" y="3088701"/>
              <a:ext cx="5235334" cy="268608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D93D78-0518-8948-BBC6-B1FB529846B3}"/>
              </a:ext>
            </a:extLst>
          </p:cNvPr>
          <p:cNvSpPr txBox="1"/>
          <p:nvPr/>
        </p:nvSpPr>
        <p:spPr>
          <a:xfrm>
            <a:off x="9684047" y="6566463"/>
            <a:ext cx="2467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*Quantify impact via potential $ savings</a:t>
            </a:r>
          </a:p>
        </p:txBody>
      </p:sp>
    </p:spTree>
    <p:extLst>
      <p:ext uri="{BB962C8B-B14F-4D97-AF65-F5344CB8AC3E}">
        <p14:creationId xmlns:p14="http://schemas.microsoft.com/office/powerpoint/2010/main" val="226969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7B6C757-6780-6941-AF08-0E9B4F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1912"/>
            <a:ext cx="11422251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Forecasting Framework – Key Highlights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2ADF03-8487-244C-8607-67EBA114F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584994"/>
              </p:ext>
            </p:extLst>
          </p:nvPr>
        </p:nvGraphicFramePr>
        <p:xfrm>
          <a:off x="8486273" y="914924"/>
          <a:ext cx="3489907" cy="502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E8B713-88AC-0F47-80F8-A5A132ED3976}"/>
              </a:ext>
            </a:extLst>
          </p:cNvPr>
          <p:cNvSpPr txBox="1"/>
          <p:nvPr/>
        </p:nvSpPr>
        <p:spPr>
          <a:xfrm>
            <a:off x="0" y="846038"/>
            <a:ext cx="8630653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Simplified outline for, often iterative, statistical learning approach (refer right flow diagram)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Problem formulation - a critical step and ‘in sync’ with business objective(s)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Multiple solution strategy analyzed to deliver forecasts with uncertainty bounds (CI)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Multivariate Time Series &amp; Machine Learning (ML) formulations explored; later required reformulating problem to supervised learning augmented with feature engineering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Exhaustive EDA to extract underpinning data trends and key insights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Implemented ~2000 lines of structured Object-Oriented Programming in Python</a:t>
            </a:r>
          </a:p>
          <a:p>
            <a:pPr>
              <a:spcAft>
                <a:spcPts val="600"/>
              </a:spcAft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1700" b="1" dirty="0"/>
              <a:t>Key Assumptions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Imbalance (normal calls overwhelm total volumes) class distribution with sparse data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Supplied data presumed to be complete and no additional/external variables considered; potential to synchronize geographic coordinates with NOAA observation (future work)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Projection by town deemed challenging given sparse data and timeline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Regression problem with co-dependence of predictors (normal/total and emergency calls)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Aggregated (daily/weekly) projections enabled via regression models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Key takeaways from different steps highlighted in subsequent slides</a:t>
            </a:r>
          </a:p>
        </p:txBody>
      </p:sp>
    </p:spTree>
    <p:extLst>
      <p:ext uri="{BB962C8B-B14F-4D97-AF65-F5344CB8AC3E}">
        <p14:creationId xmlns:p14="http://schemas.microsoft.com/office/powerpoint/2010/main" val="18769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5AA82-F625-F24E-BFB5-B178965B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08" y="12159"/>
            <a:ext cx="7826645" cy="6845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9A92C-460E-6743-BE21-D2BB0B3312ED}"/>
              </a:ext>
            </a:extLst>
          </p:cNvPr>
          <p:cNvSpPr txBox="1"/>
          <p:nvPr/>
        </p:nvSpPr>
        <p:spPr>
          <a:xfrm>
            <a:off x="-50800" y="6568842"/>
            <a:ext cx="330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hlinkClick r:id="rId4"/>
              </a:rPr>
              <a:t>CambridgeMaths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873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7B6C757-6780-6941-AF08-0E9B4F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954"/>
            <a:ext cx="11422251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Distribution of Call Volumes over Time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8C311B6-C281-FE4D-9C54-185D757B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2" b="5839"/>
          <a:stretch/>
        </p:blipFill>
        <p:spPr>
          <a:xfrm>
            <a:off x="0" y="792326"/>
            <a:ext cx="12192000" cy="41486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2EB9112-9143-7045-9F00-72B42270104E}"/>
              </a:ext>
            </a:extLst>
          </p:cNvPr>
          <p:cNvGrpSpPr/>
          <p:nvPr/>
        </p:nvGrpSpPr>
        <p:grpSpPr>
          <a:xfrm>
            <a:off x="2900204" y="701250"/>
            <a:ext cx="6516196" cy="365198"/>
            <a:chOff x="2900204" y="701250"/>
            <a:chExt cx="6516196" cy="36519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1611D9-8226-4645-B2B4-694402CE9B01}"/>
                </a:ext>
              </a:extLst>
            </p:cNvPr>
            <p:cNvSpPr/>
            <p:nvPr/>
          </p:nvSpPr>
          <p:spPr>
            <a:xfrm>
              <a:off x="2900204" y="701250"/>
              <a:ext cx="385437" cy="362192"/>
            </a:xfrm>
            <a:prstGeom prst="ellipse">
              <a:avLst/>
            </a:prstGeom>
            <a:solidFill>
              <a:srgbClr val="D80002">
                <a:alpha val="29254"/>
              </a:srgbClr>
            </a:solidFill>
            <a:ln>
              <a:solidFill>
                <a:srgbClr val="D8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7A6B72-FFD2-8C46-9B0E-2AB63FA48810}"/>
                </a:ext>
              </a:extLst>
            </p:cNvPr>
            <p:cNvSpPr/>
            <p:nvPr/>
          </p:nvSpPr>
          <p:spPr>
            <a:xfrm>
              <a:off x="3641539" y="704256"/>
              <a:ext cx="385437" cy="362192"/>
            </a:xfrm>
            <a:prstGeom prst="ellipse">
              <a:avLst/>
            </a:prstGeom>
            <a:solidFill>
              <a:srgbClr val="D80002">
                <a:alpha val="29254"/>
              </a:srgbClr>
            </a:solidFill>
            <a:ln>
              <a:solidFill>
                <a:srgbClr val="D8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17AE16-1CC6-0440-8416-59929285906C}"/>
                </a:ext>
              </a:extLst>
            </p:cNvPr>
            <p:cNvSpPr txBox="1"/>
            <p:nvPr/>
          </p:nvSpPr>
          <p:spPr>
            <a:xfrm>
              <a:off x="4026976" y="755665"/>
              <a:ext cx="5389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Anomalous peak from data entry or driven by real external factors?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E52246-71DA-9442-A10A-AF3A221DAA2F}"/>
              </a:ext>
            </a:extLst>
          </p:cNvPr>
          <p:cNvSpPr txBox="1"/>
          <p:nvPr/>
        </p:nvSpPr>
        <p:spPr>
          <a:xfrm>
            <a:off x="-25400" y="4573224"/>
            <a:ext cx="12077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frequency input data with sparse entry across geographic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Yearly cyclical trends emerge for normal requests; emergency requests have peaks at the beginning of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Nearly constant demand for emergency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normal and emergency requests have values close to 0 warranting either data clipping or log transformation to prevent undershooting of model forecast; furthermore, log transformation could help with smoothing peaks (performed at the ML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D4B49-0447-3A4C-9B56-F6CBE8BE38D5}"/>
              </a:ext>
            </a:extLst>
          </p:cNvPr>
          <p:cNvSpPr/>
          <p:nvPr/>
        </p:nvSpPr>
        <p:spPr>
          <a:xfrm>
            <a:off x="6509287" y="792326"/>
            <a:ext cx="263471" cy="3919159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1D1952-0E7B-D24C-8338-46F408D5F430}"/>
              </a:ext>
            </a:extLst>
          </p:cNvPr>
          <p:cNvSpPr/>
          <p:nvPr/>
        </p:nvSpPr>
        <p:spPr>
          <a:xfrm>
            <a:off x="9406068" y="755665"/>
            <a:ext cx="263471" cy="3919159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A3650-EC08-9047-9ADC-8C9B7EB15C5E}"/>
              </a:ext>
            </a:extLst>
          </p:cNvPr>
          <p:cNvSpPr/>
          <p:nvPr/>
        </p:nvSpPr>
        <p:spPr>
          <a:xfrm>
            <a:off x="702589" y="771162"/>
            <a:ext cx="263471" cy="3919159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052B32-F800-7349-816C-2856C875EFE3}"/>
              </a:ext>
            </a:extLst>
          </p:cNvPr>
          <p:cNvSpPr/>
          <p:nvPr/>
        </p:nvSpPr>
        <p:spPr>
          <a:xfrm flipV="1">
            <a:off x="759413" y="1109161"/>
            <a:ext cx="109989" cy="117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063392-F663-8547-9458-3E3737EC572B}"/>
              </a:ext>
            </a:extLst>
          </p:cNvPr>
          <p:cNvSpPr/>
          <p:nvPr/>
        </p:nvSpPr>
        <p:spPr>
          <a:xfrm flipV="1">
            <a:off x="6605291" y="1041408"/>
            <a:ext cx="109989" cy="117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13700E-720A-FE46-AB26-C248BEBD9AFC}"/>
              </a:ext>
            </a:extLst>
          </p:cNvPr>
          <p:cNvSpPr/>
          <p:nvPr/>
        </p:nvSpPr>
        <p:spPr>
          <a:xfrm flipV="1">
            <a:off x="9457409" y="991771"/>
            <a:ext cx="109989" cy="117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3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7B6C757-6780-6941-AF08-0E9B4FD3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8567"/>
            <a:ext cx="11887200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Increasing Volume Observed Year over Year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98E3-F3C7-4C4A-8270-23314DA6C28B}"/>
              </a:ext>
            </a:extLst>
          </p:cNvPr>
          <p:cNvSpPr txBox="1"/>
          <p:nvPr/>
        </p:nvSpPr>
        <p:spPr>
          <a:xfrm>
            <a:off x="0" y="4391067"/>
            <a:ext cx="98298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/>
              <a:t>Weekly frequency further confirm yearly seasonal cycle; increasing demand emerge year over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/>
              <a:t>Trends appear smoother and amenable for statistical learning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/>
              <a:t>Total distribution for normal requests appear to loosely follows Gaussian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/>
              <a:t>Total distribution for emergency requests display bimodal Gaussian with implications on model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50" dirty="0"/>
          </a:p>
          <a:p>
            <a:endParaRPr lang="en-US" sz="1650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6674825-5201-9744-8621-F6B586CC2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0" t="10170" b="5555"/>
          <a:stretch/>
        </p:blipFill>
        <p:spPr>
          <a:xfrm>
            <a:off x="9055100" y="632453"/>
            <a:ext cx="2950294" cy="27289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4EE9F37-076E-B74E-BC4B-44FB6E86D123}"/>
              </a:ext>
            </a:extLst>
          </p:cNvPr>
          <p:cNvGrpSpPr/>
          <p:nvPr/>
        </p:nvGrpSpPr>
        <p:grpSpPr>
          <a:xfrm>
            <a:off x="1" y="632453"/>
            <a:ext cx="8445500" cy="4107038"/>
            <a:chOff x="1" y="632453"/>
            <a:chExt cx="8445500" cy="4107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4EF13A-C7EE-1D44-BB25-34EAC9B77406}"/>
                </a:ext>
              </a:extLst>
            </p:cNvPr>
            <p:cNvGrpSpPr/>
            <p:nvPr/>
          </p:nvGrpSpPr>
          <p:grpSpPr>
            <a:xfrm>
              <a:off x="1" y="632453"/>
              <a:ext cx="8445500" cy="4107038"/>
              <a:chOff x="0" y="632452"/>
              <a:chExt cx="11422251" cy="456890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A492843-2441-AE4A-A0F2-CE349A79B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32452"/>
                <a:ext cx="11422251" cy="4568901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09F26479-3D43-E944-A868-BE71BCF9D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1413" y="1008481"/>
                <a:ext cx="1146875" cy="1518833"/>
              </a:xfrm>
              <a:prstGeom prst="straightConnector1">
                <a:avLst/>
              </a:prstGeom>
              <a:ln w="1016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21A48A-E409-6F4D-A867-9B715D10A3CB}"/>
                </a:ext>
              </a:extLst>
            </p:cNvPr>
            <p:cNvSpPr txBox="1"/>
            <p:nvPr/>
          </p:nvSpPr>
          <p:spPr>
            <a:xfrm rot="18216228">
              <a:off x="2349037" y="1513674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Up to 25% increase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1407607-D4EE-F347-BF9F-DA25B87DB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5" t="14152" b="3889"/>
          <a:stretch/>
        </p:blipFill>
        <p:spPr>
          <a:xfrm>
            <a:off x="9172761" y="3448468"/>
            <a:ext cx="2832633" cy="2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3BF813-C18D-4145-8A70-B36B53BD2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00" t="2151" r="13183"/>
          <a:stretch/>
        </p:blipFill>
        <p:spPr>
          <a:xfrm>
            <a:off x="2279373" y="543338"/>
            <a:ext cx="7222435" cy="464668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59ED6E-3BB6-394A-903D-4A81F89E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8567"/>
            <a:ext cx="11887200" cy="1645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Cross Plot: Normal vs Emergency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D21E-3303-254A-BC8B-CAC708F01AAA}"/>
              </a:ext>
            </a:extLst>
          </p:cNvPr>
          <p:cNvSpPr txBox="1"/>
          <p:nvPr/>
        </p:nvSpPr>
        <p:spPr>
          <a:xfrm>
            <a:off x="327990" y="5015756"/>
            <a:ext cx="123543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 over year, moderate correlation observed between normal and emergency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Evidence of moderate correlation warrants multivariate time series or 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 Pearson’s Correlation Coeff: 0.64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9CFDF-C7DA-5948-9422-30926A7E3586}"/>
              </a:ext>
            </a:extLst>
          </p:cNvPr>
          <p:cNvSpPr txBox="1"/>
          <p:nvPr/>
        </p:nvSpPr>
        <p:spPr>
          <a:xfrm>
            <a:off x="5615173" y="499758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8B3EB-188B-124F-B334-938412DBD351}"/>
              </a:ext>
            </a:extLst>
          </p:cNvPr>
          <p:cNvSpPr txBox="1"/>
          <p:nvPr/>
        </p:nvSpPr>
        <p:spPr>
          <a:xfrm rot="16200000">
            <a:off x="1663340" y="2558819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</a:t>
            </a:r>
          </a:p>
        </p:txBody>
      </p:sp>
    </p:spTree>
    <p:extLst>
      <p:ext uri="{BB962C8B-B14F-4D97-AF65-F5344CB8AC3E}">
        <p14:creationId xmlns:p14="http://schemas.microsoft.com/office/powerpoint/2010/main" val="100954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5618</TotalTime>
  <Words>1577</Words>
  <Application>Microsoft Macintosh PowerPoint</Application>
  <PresentationFormat>Widescreen</PresentationFormat>
  <Paragraphs>209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Lucida Sans</vt:lpstr>
      <vt:lpstr>Times New Roman</vt:lpstr>
      <vt:lpstr>Office Theme</vt:lpstr>
      <vt:lpstr>Insights that Matter!   Encoding Data to Forecast Service Calls</vt:lpstr>
      <vt:lpstr>PowerPoint Presentation</vt:lpstr>
      <vt:lpstr>PowerPoint Presentation</vt:lpstr>
      <vt:lpstr>Key Takeaways</vt:lpstr>
      <vt:lpstr>Forecasting Framework – Key Highlights</vt:lpstr>
      <vt:lpstr>PowerPoint Presentation</vt:lpstr>
      <vt:lpstr>Distribution of Call Volumes over Time</vt:lpstr>
      <vt:lpstr>Increasing Volume Observed Year over Year </vt:lpstr>
      <vt:lpstr>Cross Plot: Normal vs Emergency </vt:lpstr>
      <vt:lpstr>Geographic Dependency on Call Requests</vt:lpstr>
      <vt:lpstr>Stationarity &amp; Trend Components</vt:lpstr>
      <vt:lpstr>Simple Forecasting Techniques</vt:lpstr>
      <vt:lpstr>PowerPoint Presentation</vt:lpstr>
      <vt:lpstr>Modeling Framework Overview</vt:lpstr>
      <vt:lpstr>Data Fidelity vs Accuracy: Daily vs Weekly</vt:lpstr>
      <vt:lpstr>Model Evaluation</vt:lpstr>
      <vt:lpstr>Summary &amp; Conclusions</vt:lpstr>
      <vt:lpstr>Backup</vt:lpstr>
      <vt:lpstr>Data Ingestion</vt:lpstr>
      <vt:lpstr>PowerPoint Presentation</vt:lpstr>
      <vt:lpstr>PowerPoint Presentation</vt:lpstr>
      <vt:lpstr>PowerPoint Presentation</vt:lpstr>
      <vt:lpstr>PowerPoint Presentation</vt:lpstr>
      <vt:lpstr>Model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Digital Solutions for Defense and Oil &amp; Gas Sectors</dc:title>
  <dc:creator>SHIVKUMAR, SHRAVAN (Student)</dc:creator>
  <cp:lastModifiedBy>SHIVKUMAR, SHRAVAN (Student)</cp:lastModifiedBy>
  <cp:revision>157</cp:revision>
  <dcterms:created xsi:type="dcterms:W3CDTF">2021-06-14T00:02:45Z</dcterms:created>
  <dcterms:modified xsi:type="dcterms:W3CDTF">2022-01-16T18:18:03Z</dcterms:modified>
</cp:coreProperties>
</file>